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9" r:id="rId3"/>
    <p:sldId id="278" r:id="rId4"/>
    <p:sldId id="258" r:id="rId5"/>
    <p:sldId id="269" r:id="rId6"/>
    <p:sldId id="285" r:id="rId7"/>
    <p:sldId id="270" r:id="rId8"/>
    <p:sldId id="271" r:id="rId9"/>
    <p:sldId id="280" r:id="rId10"/>
    <p:sldId id="281" r:id="rId11"/>
    <p:sldId id="282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26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98" autoAdjust="0"/>
  </p:normalViewPr>
  <p:slideViewPr>
    <p:cSldViewPr>
      <p:cViewPr>
        <p:scale>
          <a:sx n="100" d="100"/>
          <a:sy n="100" d="100"/>
        </p:scale>
        <p:origin x="-1944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6280-4A9D-43BD-BFEF-D70E57ADD7EB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9F8D-12BD-44C0-868C-CC52E6C17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6280-4A9D-43BD-BFEF-D70E57ADD7EB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9F8D-12BD-44C0-868C-CC52E6C17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6280-4A9D-43BD-BFEF-D70E57ADD7EB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9F8D-12BD-44C0-868C-CC52E6C17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6280-4A9D-43BD-BFEF-D70E57ADD7EB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9F8D-12BD-44C0-868C-CC52E6C17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6280-4A9D-43BD-BFEF-D70E57ADD7EB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9F8D-12BD-44C0-868C-CC52E6C17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6280-4A9D-43BD-BFEF-D70E57ADD7EB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9F8D-12BD-44C0-868C-CC52E6C17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6280-4A9D-43BD-BFEF-D70E57ADD7EB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9F8D-12BD-44C0-868C-CC52E6C17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6280-4A9D-43BD-BFEF-D70E57ADD7EB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9F8D-12BD-44C0-868C-CC52E6C17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6280-4A9D-43BD-BFEF-D70E57ADD7EB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9F8D-12BD-44C0-868C-CC52E6C17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6280-4A9D-43BD-BFEF-D70E57ADD7EB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9F8D-12BD-44C0-868C-CC52E6C17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6280-4A9D-43BD-BFEF-D70E57ADD7EB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29F8D-12BD-44C0-868C-CC52E6C17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F6280-4A9D-43BD-BFEF-D70E57ADD7EB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29F8D-12BD-44C0-868C-CC52E6C17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solidFill>
            <a:srgbClr val="F7E263"/>
          </a:solidFill>
          <a:ln>
            <a:solidFill>
              <a:srgbClr val="F7E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0"/>
            <a:ext cx="1070987" cy="1071586"/>
          </a:xfrm>
          <a:prstGeom prst="rect">
            <a:avLst/>
          </a:prstGeom>
        </p:spPr>
      </p:pic>
      <p:pic>
        <p:nvPicPr>
          <p:cNvPr id="7" name="Рисунок 6" descr="логотип министерств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0"/>
            <a:ext cx="1051136" cy="1103693"/>
          </a:xfrm>
          <a:prstGeom prst="rect">
            <a:avLst/>
          </a:prstGeom>
        </p:spPr>
      </p:pic>
      <p:pic>
        <p:nvPicPr>
          <p:cNvPr id="8" name="Рисунок 7" descr="лого колледж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0"/>
            <a:ext cx="985071" cy="98507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500034" y="1857364"/>
            <a:ext cx="8215370" cy="2786082"/>
          </a:xfrm>
          <a:prstGeom prst="roundRect">
            <a:avLst/>
          </a:prstGeom>
          <a:solidFill>
            <a:srgbClr val="F7E263"/>
          </a:solidFill>
          <a:ln>
            <a:solidFill>
              <a:srgbClr val="F7E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otham Pro" pitchFamily="2" charset="0"/>
                <a:cs typeface="Gotham Pro" pitchFamily="2" charset="0"/>
              </a:rPr>
              <a:t>Модель профориентационной работы </a:t>
            </a:r>
            <a:endParaRPr lang="ru-RU" sz="2400" b="1" dirty="0" smtClean="0">
              <a:solidFill>
                <a:schemeClr val="tx1"/>
              </a:solidFill>
              <a:latin typeface="Gotham Pro" pitchFamily="2" charset="0"/>
              <a:cs typeface="Gotham Pro" pitchFamily="2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otham Pro" pitchFamily="2" charset="0"/>
                <a:cs typeface="Gotham Pro" pitchFamily="2" charset="0"/>
              </a:rPr>
              <a:t>Базовой </a:t>
            </a:r>
            <a:r>
              <a:rPr lang="ru-RU" sz="2400" b="1" dirty="0" smtClean="0">
                <a:solidFill>
                  <a:schemeClr val="tx1"/>
                </a:solidFill>
                <a:latin typeface="Gotham Pro" pitchFamily="2" charset="0"/>
                <a:cs typeface="Gotham Pro" pitchFamily="2" charset="0"/>
              </a:rPr>
              <a:t>профессиональной образовательной организации, осуществляющей поддержку региональной системы инклюзивного профессионального образования </a:t>
            </a:r>
            <a:endParaRPr lang="ru-RU" sz="2400" b="1" dirty="0" smtClean="0">
              <a:solidFill>
                <a:schemeClr val="tx1"/>
              </a:solidFill>
              <a:latin typeface="Gotham Pro" pitchFamily="2" charset="0"/>
              <a:cs typeface="Gotham Pro" pitchFamily="2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Gotham Pro" pitchFamily="2" charset="0"/>
                <a:cs typeface="Gotham Pro" pitchFamily="2" charset="0"/>
              </a:rPr>
              <a:t>Ростовской </a:t>
            </a:r>
            <a:r>
              <a:rPr lang="ru-RU" sz="2400" b="1" dirty="0" smtClean="0">
                <a:solidFill>
                  <a:schemeClr val="tx1"/>
                </a:solidFill>
                <a:latin typeface="Gotham Pro" pitchFamily="2" charset="0"/>
                <a:cs typeface="Gotham Pro" pitchFamily="2" charset="0"/>
              </a:rPr>
              <a:t>области</a:t>
            </a:r>
            <a:endParaRPr lang="ru-RU" sz="2400" dirty="0" smtClean="0">
              <a:solidFill>
                <a:schemeClr val="tx1"/>
              </a:solidFill>
              <a:latin typeface="Gotham Pro" pitchFamily="2" charset="0"/>
              <a:cs typeface="Gotham Pro" pitchFamily="2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Gotham Pro" pitchFamily="2" charset="0"/>
              <a:cs typeface="Gotham Pro" pitchFamily="2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57752" y="5214950"/>
            <a:ext cx="3786214" cy="1000132"/>
          </a:xfrm>
          <a:prstGeom prst="roundRect">
            <a:avLst/>
          </a:prstGeom>
          <a:solidFill>
            <a:srgbClr val="F7E263"/>
          </a:solidFill>
          <a:ln>
            <a:solidFill>
              <a:srgbClr val="F7E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Gotham Pro" pitchFamily="2" charset="0"/>
                <a:cs typeface="Gotham Pro" pitchFamily="2" charset="0"/>
              </a:rPr>
              <a:t>Заведующая отделом инклюзивного образования, ГБПОУ РО «</a:t>
            </a:r>
            <a:r>
              <a:rPr lang="ru-RU" sz="1600" dirty="0" err="1" smtClean="0">
                <a:solidFill>
                  <a:schemeClr val="tx1"/>
                </a:solidFill>
                <a:latin typeface="Gotham Pro" pitchFamily="2" charset="0"/>
                <a:cs typeface="Gotham Pro" pitchFamily="2" charset="0"/>
              </a:rPr>
              <a:t>НКПТиУ</a:t>
            </a:r>
            <a:r>
              <a:rPr lang="ru-RU" sz="1600" dirty="0" smtClean="0">
                <a:solidFill>
                  <a:schemeClr val="tx1"/>
                </a:solidFill>
                <a:latin typeface="Gotham Pro" pitchFamily="2" charset="0"/>
                <a:cs typeface="Gotham Pro" pitchFamily="2" charset="0"/>
              </a:rPr>
              <a:t>»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Gotham Pro" pitchFamily="2" charset="0"/>
                <a:cs typeface="Gotham Pro" pitchFamily="2" charset="0"/>
              </a:rPr>
              <a:t>Чеботарева Татьяна Алексеевна</a:t>
            </a:r>
            <a:endParaRPr lang="ru-RU" sz="1600" dirty="0">
              <a:solidFill>
                <a:schemeClr val="tx1"/>
              </a:solidFill>
              <a:latin typeface="Gotham Pro" pitchFamily="2" charset="0"/>
              <a:cs typeface="Gotham Pr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021-06-30_14-07-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352675"/>
            <a:ext cx="6800850" cy="45053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rgbClr val="F7E263"/>
          </a:solidFill>
          <a:ln>
            <a:solidFill>
              <a:srgbClr val="F7E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otham Pro" pitchFamily="2" charset="0"/>
                <a:cs typeface="Gotham Pro" pitchFamily="2" charset="0"/>
              </a:rPr>
              <a:t>3. Профессиональное ориентирование в </a:t>
            </a:r>
            <a:r>
              <a:rPr lang="ru-RU" b="1" dirty="0" smtClean="0">
                <a:solidFill>
                  <a:schemeClr val="tx1"/>
                </a:solidFill>
                <a:latin typeface="Gotham Pro" pitchFamily="2" charset="0"/>
                <a:cs typeface="Gotham Pro" pitchFamily="2" charset="0"/>
              </a:rPr>
              <a:t>профессии</a:t>
            </a:r>
            <a:endParaRPr lang="ru-RU" b="1" dirty="0">
              <a:solidFill>
                <a:schemeClr val="tx1"/>
              </a:solidFill>
              <a:latin typeface="Gotham Pro" pitchFamily="2" charset="0"/>
              <a:cs typeface="Gotham Pro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-1321599" y="1321599"/>
            <a:ext cx="3143240" cy="500042"/>
          </a:xfrm>
          <a:prstGeom prst="rect">
            <a:avLst/>
          </a:prstGeom>
          <a:solidFill>
            <a:srgbClr val="F7E263"/>
          </a:solidFill>
          <a:ln>
            <a:solidFill>
              <a:srgbClr val="F7E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5400000">
            <a:off x="7322359" y="5036359"/>
            <a:ext cx="3143240" cy="500042"/>
          </a:xfrm>
          <a:prstGeom prst="rect">
            <a:avLst/>
          </a:prstGeom>
          <a:solidFill>
            <a:srgbClr val="F7E263"/>
          </a:solidFill>
          <a:ln>
            <a:solidFill>
              <a:srgbClr val="F7E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00034" y="571480"/>
            <a:ext cx="8643966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/>
            <a:r>
              <a:rPr lang="ru-RU" sz="1400" dirty="0" smtClean="0">
                <a:latin typeface="Gotham Pro" pitchFamily="2" charset="0"/>
                <a:cs typeface="Gotham Pro" pitchFamily="2" charset="0"/>
              </a:rPr>
              <a:t>Направлено </a:t>
            </a:r>
            <a:r>
              <a:rPr lang="ru-RU" sz="1400" dirty="0" smtClean="0">
                <a:latin typeface="Gotham Pro" pitchFamily="2" charset="0"/>
                <a:cs typeface="Gotham Pro" pitchFamily="2" charset="0"/>
              </a:rPr>
              <a:t>на обучающихся колледжа. Планирование профессиональной карьеры - непрерывный процесс, длящийся на протяжении всей профессиональной жизни. В этом направлении обучающимся предлагается начать работу с построения индивидуального плана профессионального роста, который предполагает развитие горизонтальной карьеры в течение периода обучения в колледже. Обучающемуся предлагается осваивать более сложные формы работы, участвуя  в конкурсах профессионального мастерства, посещая  обучающие тренинги и семинары профессиональной направленности, в результате  освоения которых сможет выполнять такие операции, которые другим специалистам не по силам. Предусмотрено расширять профессиональные возможности, через освоение смежных профессий, что придает выпускнику колледжа независимости от других и универсальности при выполнении работ. Индивидуальный план профессионального роста способствует профессиональному самоопределению, проектированию профессионального маршрута.</a:t>
            </a:r>
            <a:endParaRPr lang="ru-RU" sz="1400" dirty="0">
              <a:latin typeface="Gotham Pro" pitchFamily="2" charset="0"/>
              <a:cs typeface="Gotham Pro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rgbClr val="F7E263"/>
          </a:solidFill>
          <a:ln>
            <a:solidFill>
              <a:srgbClr val="F7E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500042"/>
            <a:ext cx="4429124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300" dirty="0" smtClean="0">
                <a:latin typeface="Gotham Pro" pitchFamily="2" charset="0"/>
                <a:cs typeface="Gotham Pro" pitchFamily="2" charset="0"/>
              </a:rPr>
              <a:t>За период функционирования в </a:t>
            </a:r>
            <a:r>
              <a:rPr lang="ru-RU" sz="1300" dirty="0" err="1" smtClean="0">
                <a:latin typeface="Gotham Pro" pitchFamily="2" charset="0"/>
                <a:cs typeface="Gotham Pro" pitchFamily="2" charset="0"/>
              </a:rPr>
              <a:t>коворкинг-центре</a:t>
            </a:r>
            <a:r>
              <a:rPr lang="ru-RU" sz="1300" dirty="0" smtClean="0">
                <a:latin typeface="Gotham Pro" pitchFamily="2" charset="0"/>
                <a:cs typeface="Gotham Pro" pitchFamily="2" charset="0"/>
              </a:rPr>
              <a:t> реализованы:</a:t>
            </a:r>
          </a:p>
          <a:p>
            <a:pPr algn="just"/>
            <a:r>
              <a:rPr lang="ru-RU" sz="1300" dirty="0" smtClean="0">
                <a:latin typeface="Gotham Pro" pitchFamily="2" charset="0"/>
                <a:cs typeface="Gotham Pro" pitchFamily="2" charset="0"/>
              </a:rPr>
              <a:t>- мероприятия ранней профориентации: Кулинарный Мастер-класс «Роспись пряников», Мастер-классы по профессиям, реализуемым в колледже «В стране мастеров»;</a:t>
            </a:r>
          </a:p>
          <a:p>
            <a:pPr algn="just"/>
            <a:r>
              <a:rPr lang="ru-RU" sz="1300" dirty="0" smtClean="0">
                <a:latin typeface="Gotham Pro" pitchFamily="2" charset="0"/>
                <a:cs typeface="Gotham Pro" pitchFamily="2" charset="0"/>
              </a:rPr>
              <a:t>- мероприятия предпрофильной подготовки: мастер-классы от экспертов </a:t>
            </a:r>
            <a:r>
              <a:rPr lang="ru-RU" sz="1300" dirty="0" err="1" smtClean="0">
                <a:latin typeface="Gotham Pro" pitchFamily="2" charset="0"/>
                <a:cs typeface="Gotham Pro" pitchFamily="2" charset="0"/>
              </a:rPr>
              <a:t>Ворлдскиллс</a:t>
            </a:r>
            <a:r>
              <a:rPr lang="ru-RU" sz="1300" dirty="0" smtClean="0">
                <a:latin typeface="Gotham Pro" pitchFamily="2" charset="0"/>
                <a:cs typeface="Gotham Pro" pitchFamily="2" charset="0"/>
              </a:rPr>
              <a:t> «Прически на каждый день», «Искусство макияжа», «</a:t>
            </a:r>
            <a:r>
              <a:rPr lang="ru-RU" sz="1300" dirty="0" err="1" smtClean="0">
                <a:latin typeface="Gotham Pro" pitchFamily="2" charset="0"/>
                <a:cs typeface="Gotham Pro" pitchFamily="2" charset="0"/>
              </a:rPr>
              <a:t>Фотошкола</a:t>
            </a:r>
            <a:r>
              <a:rPr lang="ru-RU" sz="1300" dirty="0" smtClean="0">
                <a:latin typeface="Gotham Pro" pitchFamily="2" charset="0"/>
                <a:cs typeface="Gotham Pro" pitchFamily="2" charset="0"/>
              </a:rPr>
              <a:t>»; профессиональные квесты по профессиям, реализуемым в колледже;</a:t>
            </a:r>
          </a:p>
          <a:p>
            <a:pPr algn="just"/>
            <a:r>
              <a:rPr lang="ru-RU" sz="1300" dirty="0" smtClean="0">
                <a:latin typeface="Gotham Pro" pitchFamily="2" charset="0"/>
                <a:cs typeface="Gotham Pro" pitchFamily="2" charset="0"/>
              </a:rPr>
              <a:t>- мероприятия по профессиональному ориентированию в профессии: тренинг на развитие мягких навыков «Лидер – это Я», «Материк общения» и др.</a:t>
            </a:r>
          </a:p>
          <a:p>
            <a:pPr algn="just"/>
            <a:r>
              <a:rPr lang="ru-RU" sz="1300" dirty="0" smtClean="0">
                <a:latin typeface="Gotham Pro" pitchFamily="2" charset="0"/>
                <a:cs typeface="Gotham Pro" pitchFamily="2" charset="0"/>
              </a:rPr>
              <a:t>Более того, как было уже сказано в системе профориентационной работы колледжа уже на протяжении нескольких лет этап профессионального ориентирования реализуется прежде всего в форме Индивидуальный план профессионального роста обучающегося.</a:t>
            </a:r>
          </a:p>
          <a:p>
            <a:pPr algn="just" fontAlgn="base"/>
            <a:r>
              <a:rPr lang="ru-RU" sz="1300" dirty="0" smtClean="0">
                <a:latin typeface="Gotham Pro" pitchFamily="2" charset="0"/>
                <a:cs typeface="Gotham Pro" pitchFamily="2" charset="0"/>
              </a:rPr>
              <a:t>Взаимодополняющие, сменяющие друг друга направления представленной модели, образуют целостный процесс, направленный на формирование квалифицированного конкурентоспособного специалиста с навыками самоопределения, </a:t>
            </a:r>
            <a:r>
              <a:rPr lang="ru-RU" sz="1300" dirty="0" err="1" smtClean="0">
                <a:latin typeface="Gotham Pro" pitchFamily="2" charset="0"/>
                <a:cs typeface="Gotham Pro" pitchFamily="2" charset="0"/>
              </a:rPr>
              <a:t>самоактуализации</a:t>
            </a:r>
            <a:r>
              <a:rPr lang="ru-RU" sz="1300" dirty="0" smtClean="0">
                <a:latin typeface="Gotham Pro" pitchFamily="2" charset="0"/>
                <a:cs typeface="Gotham Pro" pitchFamily="2" charset="0"/>
              </a:rPr>
              <a:t> и самореализации.</a:t>
            </a:r>
            <a:endParaRPr lang="ru-RU" sz="1300" dirty="0">
              <a:latin typeface="Gotham Pro" pitchFamily="2" charset="0"/>
              <a:cs typeface="Gotham Pro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5984" y="142852"/>
            <a:ext cx="5245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Gotham Pro" pitchFamily="2" charset="0"/>
                <a:cs typeface="Gotham Pro" pitchFamily="2" charset="0"/>
              </a:rPr>
              <a:t>Результативность и эффективность опыта</a:t>
            </a:r>
            <a:endParaRPr lang="ru-RU" dirty="0">
              <a:latin typeface="Gotham Pro" pitchFamily="2" charset="0"/>
              <a:cs typeface="Gotham Pro" pitchFamily="2" charset="0"/>
            </a:endParaRPr>
          </a:p>
        </p:txBody>
      </p:sp>
      <p:pic>
        <p:nvPicPr>
          <p:cNvPr id="11" name="Рисунок 10" descr="158d0796-5718-41df-bc80-629580c6e9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500042"/>
            <a:ext cx="4714876" cy="635795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785918" cy="6858000"/>
          </a:xfrm>
          <a:prstGeom prst="rect">
            <a:avLst/>
          </a:prstGeom>
          <a:solidFill>
            <a:srgbClr val="F7E263"/>
          </a:solidFill>
          <a:ln>
            <a:solidFill>
              <a:srgbClr val="F7E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паттерн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7752" y="3610737"/>
            <a:ext cx="4500594" cy="32472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4480" y="1857364"/>
            <a:ext cx="72866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Gotham Pro" pitchFamily="2" charset="0"/>
                <a:cs typeface="Gotham Pro" pitchFamily="2" charset="0"/>
              </a:rPr>
              <a:t>СПАСИБО ЗА ВНИМАНИИЕ!</a:t>
            </a:r>
            <a:endParaRPr lang="ru-RU" sz="6600" b="1" dirty="0">
              <a:latin typeface="Gotham Pro" pitchFamily="2" charset="0"/>
              <a:cs typeface="Gotham Pro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7430"/>
            <a:ext cx="9144000" cy="450057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42844" y="214290"/>
            <a:ext cx="8858312" cy="2428892"/>
          </a:xfrm>
          <a:prstGeom prst="roundRect">
            <a:avLst/>
          </a:prstGeom>
          <a:solidFill>
            <a:srgbClr val="F7E263"/>
          </a:solidFill>
          <a:ln>
            <a:solidFill>
              <a:srgbClr val="F7E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50" dirty="0" smtClean="0">
                <a:solidFill>
                  <a:schemeClr val="tx1"/>
                </a:solidFill>
                <a:latin typeface="Gotham Pro" pitchFamily="2" charset="0"/>
                <a:cs typeface="Gotham Pro" pitchFamily="2" charset="0"/>
              </a:rPr>
              <a:t>Для </a:t>
            </a:r>
            <a:r>
              <a:rPr lang="ru-RU" sz="1550" dirty="0" smtClean="0">
                <a:solidFill>
                  <a:schemeClr val="tx1"/>
                </a:solidFill>
                <a:latin typeface="Gotham Pro" pitchFamily="2" charset="0"/>
                <a:cs typeface="Gotham Pro" pitchFamily="2" charset="0"/>
              </a:rPr>
              <a:t>реализации профессиональных планов гражданам необходимо обладать знаниями и умениями, которые в случаях изменения ситуации на рынке труда или потери работы помогли бы им переориентироваться.</a:t>
            </a:r>
          </a:p>
          <a:p>
            <a:pPr algn="ctr"/>
            <a:r>
              <a:rPr lang="ru-RU" sz="1550" b="1" dirty="0" smtClean="0">
                <a:solidFill>
                  <a:schemeClr val="tx1"/>
                </a:solidFill>
                <a:latin typeface="Gotham Pro" pitchFamily="2" charset="0"/>
                <a:cs typeface="Gotham Pro" pitchFamily="2" charset="0"/>
              </a:rPr>
              <a:t>Именно поэтому возникла необходимость разработки и реализации модели профориентационной работы, включающей направления от ранней профориентации до трудоустройства.</a:t>
            </a:r>
            <a:r>
              <a:rPr lang="ru-RU" sz="1550" dirty="0" smtClean="0">
                <a:solidFill>
                  <a:schemeClr val="tx1"/>
                </a:solidFill>
                <a:latin typeface="Gotham Pro" pitchFamily="2" charset="0"/>
                <a:cs typeface="Gotham Pro" pitchFamily="2" charset="0"/>
              </a:rPr>
              <a:t> </a:t>
            </a:r>
            <a:endParaRPr lang="ru-RU" sz="1550" dirty="0" smtClean="0">
              <a:solidFill>
                <a:schemeClr val="tx1"/>
              </a:solidFill>
              <a:latin typeface="Gotham Pro" pitchFamily="2" charset="0"/>
              <a:cs typeface="Gotham Pro" pitchFamily="2" charset="0"/>
            </a:endParaRPr>
          </a:p>
          <a:p>
            <a:pPr algn="ctr"/>
            <a:r>
              <a:rPr lang="ru-RU" sz="1550" dirty="0" smtClean="0">
                <a:solidFill>
                  <a:schemeClr val="tx1"/>
                </a:solidFill>
                <a:latin typeface="Gotham Pro" pitchFamily="2" charset="0"/>
                <a:cs typeface="Gotham Pro" pitchFamily="2" charset="0"/>
              </a:rPr>
              <a:t>Особенно </a:t>
            </a:r>
            <a:r>
              <a:rPr lang="ru-RU" sz="1550" dirty="0" smtClean="0">
                <a:solidFill>
                  <a:schemeClr val="tx1"/>
                </a:solidFill>
                <a:latin typeface="Gotham Pro" pitchFamily="2" charset="0"/>
                <a:cs typeface="Gotham Pro" pitchFamily="2" charset="0"/>
              </a:rPr>
              <a:t>важно помочь сделать правильный выбор вида деятельности людям, имеющим проблемы со здоровьем, </a:t>
            </a:r>
            <a:r>
              <a:rPr lang="ru-RU" sz="1550" dirty="0" smtClean="0">
                <a:solidFill>
                  <a:schemeClr val="tx1"/>
                </a:solidFill>
                <a:latin typeface="Gotham Pro" pitchFamily="2" charset="0"/>
                <a:cs typeface="Gotham Pro" pitchFamily="2" charset="0"/>
              </a:rPr>
              <a:t>то есть  </a:t>
            </a:r>
            <a:r>
              <a:rPr lang="ru-RU" sz="1550" dirty="0" smtClean="0">
                <a:solidFill>
                  <a:schemeClr val="tx1"/>
                </a:solidFill>
                <a:latin typeface="Gotham Pro" pitchFamily="2" charset="0"/>
                <a:cs typeface="Gotham Pro" pitchFamily="2" charset="0"/>
              </a:rPr>
              <a:t>лицам с инвалидностью или ограниченными возможностями здоровья.</a:t>
            </a:r>
          </a:p>
          <a:p>
            <a:pPr algn="ctr"/>
            <a:endParaRPr lang="ru-RU" sz="1550" dirty="0">
              <a:solidFill>
                <a:schemeClr val="tx1"/>
              </a:solidFill>
              <a:latin typeface="Gotham Pro" pitchFamily="2" charset="0"/>
              <a:cs typeface="Gotham Pr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7E263"/>
          </a:solidFill>
          <a:ln>
            <a:solidFill>
              <a:srgbClr val="F7E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42879" cy="6143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0"/>
            <a:ext cx="4071966" cy="6858000"/>
          </a:xfrm>
          <a:prstGeom prst="rect">
            <a:avLst/>
          </a:prstGeom>
          <a:solidFill>
            <a:srgbClr val="F7E263"/>
          </a:solidFill>
          <a:ln>
            <a:solidFill>
              <a:srgbClr val="F7E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6000" b="1" dirty="0">
              <a:solidFill>
                <a:schemeClr val="tx1"/>
              </a:solidFill>
              <a:latin typeface="Gotham Pro" pitchFamily="2" charset="0"/>
              <a:cs typeface="Gotham Pro" pitchFamily="2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14282" y="928670"/>
            <a:ext cx="407196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tham Pro" pitchFamily="2" charset="0"/>
                <a:ea typeface="Calibri" pitchFamily="34" charset="0"/>
                <a:cs typeface="Gotham Pro" pitchFamily="2" charset="0"/>
              </a:rPr>
              <a:t>Предметом модели профориентации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tham Pro" pitchFamily="2" charset="0"/>
                <a:ea typeface="Calibri" pitchFamily="34" charset="0"/>
                <a:cs typeface="Gotham Pro" pitchFamily="2" charset="0"/>
              </a:rPr>
              <a:t>ГБПОУ РО «Новочеркасский колледж промышленных технологий и управления» является система деятельности по организации психолого-педагогического сопровождения профессионального самоопределения обучающихся, в том числе имеющих инвалидность и ограниченные возможности здоровья в образовательных организациях Ростовской области.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otham Pro" pitchFamily="2" charset="0"/>
              <a:cs typeface="Gotham Pro" pitchFamily="2" charset="0"/>
            </a:endParaRPr>
          </a:p>
        </p:txBody>
      </p:sp>
      <p:pic>
        <p:nvPicPr>
          <p:cNvPr id="8" name="Рисунок 7" descr="п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091" y="785794"/>
            <a:ext cx="4714909" cy="5122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цель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AF6F5"/>
              </a:clrFrom>
              <a:clrTo>
                <a:srgbClr val="FAF6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106" y="1071546"/>
            <a:ext cx="8376534" cy="5786454"/>
          </a:xfrm>
          <a:prstGeom prst="rect">
            <a:avLst/>
          </a:prstGeo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1357298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tham Pro" pitchFamily="2" charset="0"/>
                <a:ea typeface="Calibri" pitchFamily="34" charset="0"/>
                <a:cs typeface="Gotham Pro" pitchFamily="2" charset="0"/>
              </a:rPr>
              <a:t>При формировании плана профориентационной работы, для достижения поставленной цели, решаются следующие задачи: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otham Pro" pitchFamily="2" charset="0"/>
              <a:cs typeface="Gotham Pro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tham Pro" pitchFamily="2" charset="0"/>
                <a:ea typeface="Calibri" pitchFamily="34" charset="0"/>
                <a:cs typeface="Gotham Pro" pitchFamily="2" charset="0"/>
              </a:rPr>
              <a:t>ведение информационной работы с обучающимися: знакомство с информацией о текущих и будущих потребностях на рынке труда, условиями и труда и возможной заработной платы, дальнейшим развитием в рамках выбранной профессии, в том числе с учетом конкретной нозологии инвалида;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otham Pro" pitchFamily="2" charset="0"/>
              <a:cs typeface="Gotham Pro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tham Pro" pitchFamily="2" charset="0"/>
                <a:ea typeface="Calibri" pitchFamily="34" charset="0"/>
                <a:cs typeface="Gotham Pro" pitchFamily="2" charset="0"/>
              </a:rPr>
              <a:t>получение, изучение и использование информации о возможностях, склонностях, интересах обучающихся с целью помощи им в самостоятельном выборе профессии.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otham Pro" pitchFamily="2" charset="0"/>
              <a:cs typeface="Gotham Pro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357298"/>
          </a:xfrm>
          <a:prstGeom prst="rect">
            <a:avLst/>
          </a:prstGeom>
          <a:solidFill>
            <a:srgbClr val="F7E263"/>
          </a:solidFill>
          <a:ln>
            <a:solidFill>
              <a:srgbClr val="F7E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42852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" pitchFamily="2" charset="0"/>
                <a:ea typeface="Calibri" pitchFamily="34" charset="0"/>
                <a:cs typeface="Gotham Pro" pitchFamily="2" charset="0"/>
              </a:rPr>
              <a:t>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tham Pro" pitchFamily="2" charset="0"/>
                <a:ea typeface="Calibri" pitchFamily="34" charset="0"/>
                <a:cs typeface="Gotham Pro" pitchFamily="2" charset="0"/>
              </a:rPr>
              <a:t>Конечная цель выбранной модели профориентации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tham Pro" pitchFamily="2" charset="0"/>
                <a:ea typeface="Calibri" pitchFamily="34" charset="0"/>
                <a:cs typeface="Gotham Pro" pitchFamily="2" charset="0"/>
              </a:rPr>
              <a:t>– не разовая помощь в профессионально-образовательном выборе 9- или 11-классника, а подготовка обучающегося к самостоятельному и осознанному социально-профессиональному самоопределению.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otham Pro" pitchFamily="2" charset="0"/>
              <a:cs typeface="Gotham Pr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714744" cy="6858000"/>
          </a:xfrm>
          <a:prstGeom prst="rect">
            <a:avLst/>
          </a:prstGeom>
          <a:solidFill>
            <a:srgbClr val="F7E263"/>
          </a:solidFill>
          <a:ln>
            <a:solidFill>
              <a:srgbClr val="F7E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15008" y="22145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378618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200" dirty="0" smtClean="0">
                <a:latin typeface="Gotham Pro" pitchFamily="2" charset="0"/>
                <a:cs typeface="Gotham Pro" pitchFamily="2" charset="0"/>
              </a:rPr>
              <a:t>Ведущий акцент в структуре представленной модели профориентации сделан на формировании качественно новой системы образовательной профориентации, в которую включены дошкольные и общеобразовательные организации, подразделение дополнительного образования и, по возможности, предприятия-работодатели. </a:t>
            </a:r>
          </a:p>
          <a:p>
            <a:r>
              <a:rPr lang="ru-RU" sz="1200" dirty="0" smtClean="0">
                <a:latin typeface="Gotham Pro" pitchFamily="2" charset="0"/>
                <a:cs typeface="Gotham Pro" pitchFamily="2" charset="0"/>
              </a:rPr>
              <a:t>В начале 2021 года с целью создания условий для социализации  и профориентации детей и подростков через построение инклюзивной развивающей среды, включающей организованное предметно-игровое пространство, для эмоционального, познавательного, коммуникативного развития, для  приобретения профессиональных компетенций по программам дополнительного образования, был разработан и начал свое функционирование </a:t>
            </a:r>
            <a:r>
              <a:rPr lang="ru-RU" sz="1200" b="1" dirty="0" smtClean="0">
                <a:latin typeface="Gotham Pro" pitchFamily="2" charset="0"/>
                <a:cs typeface="Gotham Pro" pitchFamily="2" charset="0"/>
              </a:rPr>
              <a:t>проект «Инклюзивный </a:t>
            </a:r>
            <a:r>
              <a:rPr lang="ru-RU" sz="1200" b="1" dirty="0" err="1" smtClean="0">
                <a:latin typeface="Gotham Pro" pitchFamily="2" charset="0"/>
                <a:cs typeface="Gotham Pro" pitchFamily="2" charset="0"/>
              </a:rPr>
              <a:t>коворкинг</a:t>
            </a:r>
            <a:r>
              <a:rPr lang="ru-RU" sz="1200" b="1" dirty="0" smtClean="0">
                <a:latin typeface="Gotham Pro" pitchFamily="2" charset="0"/>
                <a:cs typeface="Gotham Pro" pitchFamily="2" charset="0"/>
              </a:rPr>
              <a:t> центр раннего развития и дополнительного образования «Улей»</a:t>
            </a:r>
            <a:r>
              <a:rPr lang="ru-RU" sz="1200" dirty="0" smtClean="0">
                <a:latin typeface="Gotham Pro" pitchFamily="2" charset="0"/>
                <a:cs typeface="Gotham Pro" pitchFamily="2" charset="0"/>
              </a:rPr>
              <a:t>. </a:t>
            </a:r>
            <a:endParaRPr lang="ru-RU" sz="1200" dirty="0" smtClean="0">
              <a:latin typeface="Gotham Pro" pitchFamily="2" charset="0"/>
              <a:cs typeface="Gotham Pro" pitchFamily="2" charset="0"/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5143504" y="2500306"/>
            <a:ext cx="2571768" cy="1928826"/>
          </a:xfrm>
          <a:prstGeom prst="hexagon">
            <a:avLst/>
          </a:prstGeom>
          <a:solidFill>
            <a:srgbClr val="F7E2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" pitchFamily="2" charset="0"/>
                <a:cs typeface="Gotham Pro" pitchFamily="2" charset="0"/>
              </a:rPr>
              <a:t>ЗАДАЧИ ПРОЕКТА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Pro" pitchFamily="2" charset="0"/>
              <a:cs typeface="Gotham Pro" pitchFamily="2" charset="0"/>
            </a:endParaRPr>
          </a:p>
        </p:txBody>
      </p:sp>
      <p:sp>
        <p:nvSpPr>
          <p:cNvPr id="10" name="Правильный пятиугольник 9"/>
          <p:cNvSpPr/>
          <p:nvPr/>
        </p:nvSpPr>
        <p:spPr>
          <a:xfrm>
            <a:off x="3786182" y="214290"/>
            <a:ext cx="2571768" cy="2071702"/>
          </a:xfrm>
          <a:prstGeom prst="pentagon">
            <a:avLst/>
          </a:prstGeom>
          <a:solidFill>
            <a:srgbClr val="F7E263"/>
          </a:solidFill>
          <a:ln>
            <a:solidFill>
              <a:srgbClr val="F7E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" pitchFamily="2" charset="0"/>
                <a:cs typeface="Gotham Pro" pitchFamily="2" charset="0"/>
              </a:rPr>
              <a:t>Реализация профориентационных программ по построению индивидуального профессионального роста</a:t>
            </a:r>
            <a:endPara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Pro" pitchFamily="2" charset="0"/>
              <a:cs typeface="Gotham Pro" pitchFamily="2" charset="0"/>
            </a:endParaRPr>
          </a:p>
        </p:txBody>
      </p:sp>
      <p:sp>
        <p:nvSpPr>
          <p:cNvPr id="16" name="Правильный пятиугольник 15"/>
          <p:cNvSpPr/>
          <p:nvPr/>
        </p:nvSpPr>
        <p:spPr>
          <a:xfrm>
            <a:off x="6429388" y="214290"/>
            <a:ext cx="2571768" cy="2071702"/>
          </a:xfrm>
          <a:prstGeom prst="pentagon">
            <a:avLst/>
          </a:prstGeom>
          <a:solidFill>
            <a:srgbClr val="F7E263"/>
          </a:solidFill>
          <a:ln>
            <a:solidFill>
              <a:srgbClr val="F7E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" pitchFamily="2" charset="0"/>
                <a:cs typeface="Gotham Pro" pitchFamily="2" charset="0"/>
              </a:rPr>
              <a:t>Создание инклюзивной развивающей среды;</a:t>
            </a:r>
          </a:p>
        </p:txBody>
      </p:sp>
      <p:sp>
        <p:nvSpPr>
          <p:cNvPr id="17" name="Правильный пятиугольник 16"/>
          <p:cNvSpPr/>
          <p:nvPr/>
        </p:nvSpPr>
        <p:spPr>
          <a:xfrm>
            <a:off x="3786182" y="4429132"/>
            <a:ext cx="2571768" cy="2214578"/>
          </a:xfrm>
          <a:prstGeom prst="pentagon">
            <a:avLst/>
          </a:prstGeom>
          <a:solidFill>
            <a:srgbClr val="F7E263"/>
          </a:solidFill>
          <a:ln>
            <a:solidFill>
              <a:srgbClr val="F7E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" pitchFamily="2" charset="0"/>
                <a:cs typeface="Gotham Pro" pitchFamily="2" charset="0"/>
              </a:rPr>
              <a:t>Реализация программ по развитию </a:t>
            </a:r>
            <a:r>
              <a:rPr lang="ru-RU" sz="1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" pitchFamily="2" charset="0"/>
                <a:cs typeface="Gotham Pro" pitchFamily="2" charset="0"/>
              </a:rPr>
              <a:t>SoftSkills</a:t>
            </a:r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" pitchFamily="2" charset="0"/>
                <a:cs typeface="Gotham Pro" pitchFamily="2" charset="0"/>
              </a:rPr>
              <a:t> навыков, востребованных на рынке труда, через проектную деятельность;</a:t>
            </a:r>
          </a:p>
        </p:txBody>
      </p:sp>
      <p:sp>
        <p:nvSpPr>
          <p:cNvPr id="18" name="Правильный пятиугольник 17"/>
          <p:cNvSpPr/>
          <p:nvPr/>
        </p:nvSpPr>
        <p:spPr>
          <a:xfrm>
            <a:off x="6429388" y="4429132"/>
            <a:ext cx="2571768" cy="2214578"/>
          </a:xfrm>
          <a:prstGeom prst="pentagon">
            <a:avLst/>
          </a:prstGeom>
          <a:solidFill>
            <a:srgbClr val="F7E263"/>
          </a:solidFill>
          <a:ln>
            <a:solidFill>
              <a:srgbClr val="F7E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" pitchFamily="2" charset="0"/>
                <a:cs typeface="Gotham Pro" pitchFamily="2" charset="0"/>
              </a:rPr>
              <a:t>Реализация </a:t>
            </a:r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" pitchFamily="2" charset="0"/>
                <a:cs typeface="Gotham Pro" pitchFamily="2" charset="0"/>
              </a:rPr>
              <a:t>общеразвивающ-их </a:t>
            </a:r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Pro" pitchFamily="2" charset="0"/>
                <a:cs typeface="Gotham Pro" pitchFamily="2" charset="0"/>
              </a:rPr>
              <a:t>программ и программ дополнительного образования, направленных на  получение новой компетенции;</a:t>
            </a:r>
          </a:p>
        </p:txBody>
      </p:sp>
      <p:pic>
        <p:nvPicPr>
          <p:cNvPr id="19" name="Рисунок 18" descr="7d083a68-c274-4633-9532-9aefaf2f3a0c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0570"/>
            <a:ext cx="3714744" cy="23574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тупень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2658"/>
            <a:ext cx="8072494" cy="638534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3143240" cy="500042"/>
          </a:xfrm>
          <a:prstGeom prst="rect">
            <a:avLst/>
          </a:prstGeom>
          <a:solidFill>
            <a:srgbClr val="F7E263"/>
          </a:solidFill>
          <a:ln>
            <a:solidFill>
              <a:srgbClr val="F7E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00760" y="0"/>
            <a:ext cx="3143240" cy="500042"/>
          </a:xfrm>
          <a:prstGeom prst="rect">
            <a:avLst/>
          </a:prstGeom>
          <a:solidFill>
            <a:srgbClr val="F7E263"/>
          </a:solidFill>
          <a:ln>
            <a:solidFill>
              <a:srgbClr val="F7E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357958"/>
            <a:ext cx="3143240" cy="500042"/>
          </a:xfrm>
          <a:prstGeom prst="rect">
            <a:avLst/>
          </a:prstGeom>
          <a:solidFill>
            <a:srgbClr val="F7E263"/>
          </a:solidFill>
          <a:ln>
            <a:solidFill>
              <a:srgbClr val="F7E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6357958"/>
            <a:ext cx="3143240" cy="500042"/>
          </a:xfrm>
          <a:prstGeom prst="rect">
            <a:avLst/>
          </a:prstGeom>
          <a:solidFill>
            <a:srgbClr val="F7E263"/>
          </a:solidFill>
          <a:ln>
            <a:solidFill>
              <a:srgbClr val="F7E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-1321599" y="1321599"/>
            <a:ext cx="3143240" cy="500042"/>
          </a:xfrm>
          <a:prstGeom prst="rect">
            <a:avLst/>
          </a:prstGeom>
          <a:solidFill>
            <a:srgbClr val="F7E263"/>
          </a:solidFill>
          <a:ln>
            <a:solidFill>
              <a:srgbClr val="F7E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-1321599" y="5036359"/>
            <a:ext cx="3143240" cy="500042"/>
          </a:xfrm>
          <a:prstGeom prst="rect">
            <a:avLst/>
          </a:prstGeom>
          <a:solidFill>
            <a:srgbClr val="F7E263"/>
          </a:solidFill>
          <a:ln>
            <a:solidFill>
              <a:srgbClr val="F7E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5400000">
            <a:off x="7322359" y="5036359"/>
            <a:ext cx="3143240" cy="500042"/>
          </a:xfrm>
          <a:prstGeom prst="rect">
            <a:avLst/>
          </a:prstGeom>
          <a:solidFill>
            <a:srgbClr val="F7E263"/>
          </a:solidFill>
          <a:ln>
            <a:solidFill>
              <a:srgbClr val="F7E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7322359" y="1321599"/>
            <a:ext cx="3143240" cy="500042"/>
          </a:xfrm>
          <a:prstGeom prst="rect">
            <a:avLst/>
          </a:prstGeom>
          <a:solidFill>
            <a:srgbClr val="F7E263"/>
          </a:solidFill>
          <a:ln>
            <a:solidFill>
              <a:srgbClr val="F7E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00034" y="500042"/>
            <a:ext cx="81439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/>
              <a:t>Предусмотрена поэтапная работа в трех направлениях, каждое из которых предусматривает, в том числе и работу с лицами, имеющими инвалидность и ограниченные возможности здоровья: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928926" y="5786454"/>
            <a:ext cx="3499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b="1" dirty="0" smtClean="0">
                <a:latin typeface="Gotham Pro" pitchFamily="2" charset="0"/>
                <a:cs typeface="Gotham Pro" pitchFamily="2" charset="0"/>
              </a:rPr>
              <a:t>Ранняя профориентация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14744" y="5072074"/>
            <a:ext cx="3946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Gotham Pro" pitchFamily="2" charset="0"/>
                <a:cs typeface="Gotham Pro" pitchFamily="2" charset="0"/>
              </a:rPr>
              <a:t>2. Предпрофильная </a:t>
            </a:r>
            <a:r>
              <a:rPr lang="ru-RU" b="1" dirty="0" smtClean="0">
                <a:latin typeface="Gotham Pro" pitchFamily="2" charset="0"/>
                <a:cs typeface="Gotham Pro" pitchFamily="2" charset="0"/>
              </a:rPr>
              <a:t>подготовка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500562" y="4214818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Gotham Pro" pitchFamily="2" charset="0"/>
                <a:cs typeface="Gotham Pro" pitchFamily="2" charset="0"/>
              </a:rPr>
              <a:t>3. Профессиональное </a:t>
            </a:r>
            <a:r>
              <a:rPr lang="ru-RU" b="1" dirty="0" smtClean="0">
                <a:latin typeface="Gotham Pro" pitchFamily="2" charset="0"/>
                <a:cs typeface="Gotham Pro" pitchFamily="2" charset="0"/>
              </a:rPr>
              <a:t>ориентирование в профессии</a:t>
            </a:r>
            <a:endParaRPr lang="ru-RU" dirty="0" smtClean="0">
              <a:latin typeface="Gotham Pro" pitchFamily="2" charset="0"/>
              <a:cs typeface="Gotham Pr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п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143248"/>
            <a:ext cx="8501090" cy="37147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rgbClr val="F7E263"/>
          </a:solidFill>
          <a:ln>
            <a:solidFill>
              <a:srgbClr val="F7E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-3107545" y="3107545"/>
            <a:ext cx="6858000" cy="642910"/>
          </a:xfrm>
          <a:prstGeom prst="rect">
            <a:avLst/>
          </a:prstGeom>
          <a:solidFill>
            <a:srgbClr val="F7E263"/>
          </a:solidFill>
          <a:ln>
            <a:solidFill>
              <a:srgbClr val="F7E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42910" y="500042"/>
            <a:ext cx="850109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tham Pro" pitchFamily="2" charset="0"/>
                <a:ea typeface="Calibri" pitchFamily="34" charset="0"/>
                <a:cs typeface="Gotham Pro" pitchFamily="2" charset="0"/>
              </a:rPr>
              <a:t>Направлена на детей в возрасте от 5 до 10 лет.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tham Pro" pitchFamily="2" charset="0"/>
                <a:ea typeface="Calibri" pitchFamily="34" charset="0"/>
                <a:cs typeface="Gotham Pro" pitchFamily="2" charset="0"/>
              </a:rPr>
              <a:t>Главная цель ранней профориентации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tham Pro" pitchFamily="2" charset="0"/>
                <a:ea typeface="Calibri" pitchFamily="34" charset="0"/>
                <a:cs typeface="Gotham Pro" pitchFamily="2" charset="0"/>
              </a:rPr>
              <a:t>– воспитание положительного отношения к труду, формирование позитивных установок к различным видам трудовой деятельности и учебно-познавательных мотивов.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tham Pro" pitchFamily="2" charset="0"/>
                <a:ea typeface="Calibri" pitchFamily="34" charset="0"/>
                <a:cs typeface="Gotham Pro" pitchFamily="2" charset="0"/>
              </a:rPr>
              <a:t>Формами работы в направлении ранней профориентации выбраны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tham Pro" pitchFamily="2" charset="0"/>
                <a:ea typeface="Calibri" pitchFamily="34" charset="0"/>
                <a:cs typeface="Gotham Pro" pitchFamily="2" charset="0"/>
              </a:rPr>
              <a:t>: профессиональные квесты, сюжетно-ролевые игры, мастер-классы. Участие детей в профориентационных  квестах и сюжетно-ролевых играх дает возможность познакомиться с  профессиями, развивать логику и интуицию, развивать коммуникативные навыки, умение продуктивно работать в команде, приобретать навыки работы с информационными технологиями. Мастер-классы представляют собой модель реальной деятельности в процессе которой есть возможность окунуться в профессию, увидеть ее значимость и востребованность через демонстрацию результата.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otham Pro" pitchFamily="2" charset="0"/>
              <a:cs typeface="Gotham Pro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142852"/>
            <a:ext cx="3915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Gotham Pro" pitchFamily="2" charset="0"/>
                <a:ea typeface="Calibri" pitchFamily="34" charset="0"/>
                <a:cs typeface="Gotham Pro" pitchFamily="2" charset="0"/>
              </a:rPr>
              <a:t>1. </a:t>
            </a:r>
            <a:r>
              <a:rPr lang="ru-RU" b="1" dirty="0" smtClean="0">
                <a:latin typeface="Gotham Pro" pitchFamily="2" charset="0"/>
                <a:ea typeface="Calibri" pitchFamily="34" charset="0"/>
                <a:cs typeface="Gotham Pro" pitchFamily="2" charset="0"/>
              </a:rPr>
              <a:t>Ранняя профориентация</a:t>
            </a:r>
            <a:r>
              <a:rPr lang="ru-RU" dirty="0" smtClean="0">
                <a:latin typeface="Gotham Pro" pitchFamily="2" charset="0"/>
                <a:ea typeface="Calibri" pitchFamily="34" charset="0"/>
                <a:cs typeface="Gotham Pro" pitchFamily="2" charset="0"/>
              </a:rPr>
              <a:t>. </a:t>
            </a:r>
            <a:endParaRPr lang="ru-RU" dirty="0" smtClean="0">
              <a:latin typeface="Gotham Pro" pitchFamily="2" charset="0"/>
              <a:ea typeface="Calibri" pitchFamily="34" charset="0"/>
              <a:cs typeface="Gotham Pr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021-06-30_14-07-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32" y="2105025"/>
            <a:ext cx="5267325" cy="47529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solidFill>
            <a:srgbClr val="F7E263"/>
          </a:solidFill>
          <a:ln>
            <a:solidFill>
              <a:srgbClr val="F7E2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otham Pro" pitchFamily="2" charset="0"/>
                <a:cs typeface="Gotham Pro" pitchFamily="2" charset="0"/>
              </a:rPr>
              <a:t>2. </a:t>
            </a:r>
            <a:r>
              <a:rPr lang="ru-RU" b="1" dirty="0" smtClean="0">
                <a:solidFill>
                  <a:schemeClr val="tx1"/>
                </a:solidFill>
                <a:latin typeface="Gotham Pro" pitchFamily="2" charset="0"/>
                <a:cs typeface="Gotham Pro" pitchFamily="2" charset="0"/>
              </a:rPr>
              <a:t>Предпрофильная подготовка</a:t>
            </a:r>
            <a:r>
              <a:rPr lang="ru-RU" dirty="0" smtClean="0">
                <a:solidFill>
                  <a:schemeClr val="tx1"/>
                </a:solidFill>
                <a:latin typeface="Gotham Pro" pitchFamily="2" charset="0"/>
                <a:cs typeface="Gotham Pro" pitchFamily="2" charset="0"/>
              </a:rPr>
              <a:t>. </a:t>
            </a:r>
            <a:endParaRPr lang="ru-RU" dirty="0">
              <a:solidFill>
                <a:schemeClr val="tx1"/>
              </a:solidFill>
              <a:latin typeface="Gotham Pro" pitchFamily="2" charset="0"/>
              <a:cs typeface="Gotham Pro" pitchFamily="2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latin typeface="Gotham Pro" pitchFamily="2" charset="0"/>
                <a:cs typeface="Gotham Pro" pitchFamily="2" charset="0"/>
              </a:rPr>
              <a:t>Направлена </a:t>
            </a:r>
            <a:r>
              <a:rPr lang="ru-RU" sz="1400" dirty="0" smtClean="0">
                <a:latin typeface="Gotham Pro" pitchFamily="2" charset="0"/>
                <a:cs typeface="Gotham Pro" pitchFamily="2" charset="0"/>
              </a:rPr>
              <a:t>на обучающихся 7-11 классов общеобразовательных организаций. </a:t>
            </a:r>
            <a:endParaRPr lang="ru-RU" sz="1400" dirty="0" smtClean="0">
              <a:latin typeface="Gotham Pro" pitchFamily="2" charset="0"/>
              <a:cs typeface="Gotham Pro" pitchFamily="2" charset="0"/>
            </a:endParaRPr>
          </a:p>
          <a:p>
            <a:pPr algn="just"/>
            <a:r>
              <a:rPr lang="ru-RU" sz="1400" dirty="0" smtClean="0">
                <a:solidFill>
                  <a:srgbClr val="FF0000"/>
                </a:solidFill>
                <a:latin typeface="Gotham Pro" pitchFamily="2" charset="0"/>
                <a:cs typeface="Gotham Pro" pitchFamily="2" charset="0"/>
              </a:rPr>
              <a:t>Основной целью предпрофильной </a:t>
            </a:r>
            <a:r>
              <a:rPr lang="ru-RU" sz="1400" dirty="0" smtClean="0">
                <a:solidFill>
                  <a:srgbClr val="FF0000"/>
                </a:solidFill>
                <a:latin typeface="Gotham Pro" pitchFamily="2" charset="0"/>
                <a:cs typeface="Gotham Pro" pitchFamily="2" charset="0"/>
              </a:rPr>
              <a:t>подготовки</a:t>
            </a:r>
            <a:r>
              <a:rPr lang="ru-RU" sz="1400" dirty="0" smtClean="0">
                <a:latin typeface="Gotham Pro" pitchFamily="2" charset="0"/>
                <a:cs typeface="Gotham Pro" pitchFamily="2" charset="0"/>
              </a:rPr>
              <a:t> обучающихся является выявление интересов, проверка возможностей ученика на основе широкой палитры мероприятий, охватывающих основные области знания, позволяющие составлять представление о характере профессионального труда людей на основе личного опыта. Формами работы в данном направлении стали: профессиональные квесты, мастер-классы, профессиональные пробы, профессиональные кейсы, экскурсии на предприятия. </a:t>
            </a:r>
            <a:endParaRPr lang="ru-RU" sz="1400" dirty="0" smtClean="0">
              <a:latin typeface="Gotham Pro" pitchFamily="2" charset="0"/>
              <a:cs typeface="Gotham Pro" pitchFamily="2" charset="0"/>
            </a:endParaRPr>
          </a:p>
          <a:p>
            <a:pPr algn="just"/>
            <a:r>
              <a:rPr lang="ru-RU" sz="1400" dirty="0" smtClean="0">
                <a:latin typeface="Gotham Pro" pitchFamily="2" charset="0"/>
                <a:cs typeface="Gotham Pro" pitchFamily="2" charset="0"/>
              </a:rPr>
              <a:t>Одной </a:t>
            </a:r>
            <a:r>
              <a:rPr lang="ru-RU" sz="1400" dirty="0" smtClean="0">
                <a:latin typeface="Gotham Pro" pitchFamily="2" charset="0"/>
                <a:cs typeface="Gotham Pro" pitchFamily="2" charset="0"/>
              </a:rPr>
              <a:t>из  эффективных практик  проводимой профориентационной работы являются профпробы. Кейсы разработанные преподавателями колледжа позволяют  школьникам  погрузится в специальность и профессию через практическую деятельность, оценить фактические ощущения от выполняемой работы с ожидаемыми результатами от будущей занятости.  </a:t>
            </a:r>
            <a:r>
              <a:rPr lang="ru-RU" sz="1400" dirty="0" smtClean="0">
                <a:latin typeface="Gotham Pro" pitchFamily="2" charset="0"/>
                <a:cs typeface="Gotham Pro" pitchFamily="2" charset="0"/>
              </a:rPr>
              <a:t>Основным </a:t>
            </a:r>
            <a:r>
              <a:rPr lang="ru-RU" sz="1400" dirty="0" smtClean="0">
                <a:latin typeface="Gotham Pro" pitchFamily="2" charset="0"/>
                <a:cs typeface="Gotham Pro" pitchFamily="2" charset="0"/>
              </a:rPr>
              <a:t>направлением предпрофильной подготовки является участие колледжа во всероссийском проекте «Билет в будущее», который реализовывается в рамках нацпроекта «Образование» и нацелен на помощь подросткам в осознанном выборе профессиональной траектории. Задача проекта «Билет в будущее» - научить школьников оценивать свои возможности и делать осознанный выбор. Это проект, который позволяет, не только погрузится в профессию через интересную практическую деятельность, но и получить  компетентные рекомендации на основе тестирования по поводу выбора будущего направления профессиональной деятельности. Колледж  на своих площадках компетенций «Экспедирование грузов», «</a:t>
            </a:r>
            <a:r>
              <a:rPr lang="en-US" sz="1400" dirty="0" smtClean="0">
                <a:latin typeface="Gotham Pro" pitchFamily="2" charset="0"/>
                <a:cs typeface="Gotham Pro" pitchFamily="2" charset="0"/>
              </a:rPr>
              <a:t>IT</a:t>
            </a:r>
            <a:r>
              <a:rPr lang="ru-RU" sz="1400" dirty="0" smtClean="0">
                <a:latin typeface="Gotham Pro" pitchFamily="2" charset="0"/>
                <a:cs typeface="Gotham Pro" pitchFamily="2" charset="0"/>
              </a:rPr>
              <a:t>- решения для бизнесов», «Графический дизайн», «Ремонт  и техническое обслуживание легковых автомобилей», «Спасательные работы», «Геодезия», «Поварское дело», «Ресторанный сервис», «Парикмахерское искусство» принял 317 школьников из 17 школ г.Новочеркасска. Из результатов входного и выходного анкетирования из  общего количества участников 19% поменяли свое мнение о выборе профессии.  93% участников мероприятия,  выбравших </a:t>
            </a:r>
            <a:r>
              <a:rPr lang="ru-RU" sz="1400" dirty="0" err="1" smtClean="0">
                <a:latin typeface="Gotham Pro" pitchFamily="2" charset="0"/>
                <a:cs typeface="Gotham Pro" pitchFamily="2" charset="0"/>
              </a:rPr>
              <a:t>НКПТиУ</a:t>
            </a:r>
            <a:r>
              <a:rPr lang="ru-RU" sz="1400" dirty="0" smtClean="0">
                <a:latin typeface="Gotham Pro" pitchFamily="2" charset="0"/>
                <a:cs typeface="Gotham Pro" pitchFamily="2" charset="0"/>
              </a:rPr>
              <a:t>, как образовательное учреждение для продолжения образования мнение свое не изменили.</a:t>
            </a:r>
          </a:p>
          <a:p>
            <a:pPr algn="just"/>
            <a:r>
              <a:rPr lang="ru-RU" sz="1400" dirty="0" smtClean="0">
                <a:latin typeface="Gotham Pro" pitchFamily="2" charset="0"/>
                <a:cs typeface="Gotham Pro" pitchFamily="2" charset="0"/>
              </a:rPr>
              <a:t> </a:t>
            </a:r>
            <a:endParaRPr lang="ru-RU" sz="1400" dirty="0">
              <a:latin typeface="Gotham Pro" pitchFamily="2" charset="0"/>
              <a:cs typeface="Gotham Pr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1080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205-2</dc:creator>
  <cp:lastModifiedBy>205-2</cp:lastModifiedBy>
  <cp:revision>39</cp:revision>
  <dcterms:created xsi:type="dcterms:W3CDTF">2021-06-01T11:57:34Z</dcterms:created>
  <dcterms:modified xsi:type="dcterms:W3CDTF">2021-06-30T12:47:42Z</dcterms:modified>
</cp:coreProperties>
</file>