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B346-4493-4E2C-A695-D10AB570AD32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D383AE9-E5BE-4333-8EA7-048B2CA3A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987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B346-4493-4E2C-A695-D10AB570AD32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D383AE9-E5BE-4333-8EA7-048B2CA3A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667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B346-4493-4E2C-A695-D10AB570AD32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D383AE9-E5BE-4333-8EA7-048B2CA3AA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75316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B346-4493-4E2C-A695-D10AB570AD32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D383AE9-E5BE-4333-8EA7-048B2CA3A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6497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B346-4493-4E2C-A695-D10AB570AD32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D383AE9-E5BE-4333-8EA7-048B2CA3AA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90876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B346-4493-4E2C-A695-D10AB570AD32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D383AE9-E5BE-4333-8EA7-048B2CA3A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6803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B346-4493-4E2C-A695-D10AB570AD32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83AE9-E5BE-4333-8EA7-048B2CA3A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9504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B346-4493-4E2C-A695-D10AB570AD32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83AE9-E5BE-4333-8EA7-048B2CA3A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468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B346-4493-4E2C-A695-D10AB570AD32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83AE9-E5BE-4333-8EA7-048B2CA3A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583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B346-4493-4E2C-A695-D10AB570AD32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D383AE9-E5BE-4333-8EA7-048B2CA3A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482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B346-4493-4E2C-A695-D10AB570AD32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D383AE9-E5BE-4333-8EA7-048B2CA3A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8573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B346-4493-4E2C-A695-D10AB570AD32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D383AE9-E5BE-4333-8EA7-048B2CA3A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422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B346-4493-4E2C-A695-D10AB570AD32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83AE9-E5BE-4333-8EA7-048B2CA3A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25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B346-4493-4E2C-A695-D10AB570AD32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83AE9-E5BE-4333-8EA7-048B2CA3A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114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B346-4493-4E2C-A695-D10AB570AD32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83AE9-E5BE-4333-8EA7-048B2CA3A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98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B346-4493-4E2C-A695-D10AB570AD32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D383AE9-E5BE-4333-8EA7-048B2CA3A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59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B346-4493-4E2C-A695-D10AB570AD32}" type="datetimeFigureOut">
              <a:rPr lang="ru-RU" smtClean="0"/>
              <a:pPr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D383AE9-E5BE-4333-8EA7-048B2CA3A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600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poonkptiu@yandex.ru" TargetMode="External"/><Relationship Id="rId2" Type="http://schemas.openxmlformats.org/officeDocument/2006/relationships/hyperlink" Target="http://www.nkptiu.ru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348880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общего и профессионального образования Ростовской области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профессиональное образовательное  учреждение Ростовской области «Новочеркасский колледж  промышленных  технологий  и  управления»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Базовая профессиональная образовательная организация, обеспечивающая поддержку региональной системы инклюзивного профессионального образования инвалидов и лиц с ОВЗ</a:t>
            </a:r>
            <a:r>
              <a:rPr lang="ru-RU" sz="28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736785"/>
            <a:ext cx="7920880" cy="1800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+mj-lt"/>
              </a:rPr>
              <a:t>Нормативное регулирование организации инклюзивного профессионального образования лиц с инвалидностью и ограниченными возможностями здоровья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809920" y="5589240"/>
            <a:ext cx="7272808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+mj-lt"/>
              </a:rPr>
              <a:t>29 октября 2021 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2338400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12474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Ведомственные документы, регламентирующие деятельность образовательных организаций в  области инклюзивной практики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57364"/>
            <a:ext cx="8316416" cy="5000636"/>
          </a:xfrm>
        </p:spPr>
        <p:txBody>
          <a:bodyPr>
            <a:normAutofit/>
          </a:bodyPr>
          <a:lstStyle/>
          <a:p>
            <a:pPr fontAlgn="base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14.06.2013 N 464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утверждении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Порядка организации и осуществления образовательной деятельности по образовательным программам среднего профессионального образования (с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изменениями на 28 августа 2020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года)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16.08.2013 N 968 (ред. от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10.11.2020)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Порядка проведения государственной итоговой аттестации по образовательным программам среднего профессионального образования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";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23.08.2017 N 816 "Об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";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95191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689992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Ведомственные документы, регламентирующих деятельность образовательных организаций в  области инклюзивной практики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8532440" cy="558924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Минобрнауки РФ ОТ 18.04.2008 № АФ-150/06 «О создании условий для получения образования детьми с ограниченными возможностями здоровья и детьми-инвалидами»;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18.03.2014 N 06-281 "О направлении Требований" (вместе с "Требованиями к организации образовательного процесса для обучения инвалидов и лиц с ограниченными возможностями здоровья в профессиональных образовательных организациях, в том числе оснащенности образовательного процесса", утв. Минобрнауки России 26.12.2013 N 06-2412вн);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ПМПК (утв. приказом Минобрнауки России от 20.09.2013 №1082);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Минобрнауки РФ от 27.03.2000 № 27/901-6 «О психолого-медико-педагогическом консилиуме (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образовательного учреждения»;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Департамента государственной политики в сфере подготовки рабочих кадров и ДПО Министерства образования и науки РФ от 18 мая 2017 г. N 06-517 О направлении Методических рекомендаций «По организации приемной кампании лиц с ограниченными возможностями здоровья и инвалидностью на обучение по программам среднего профессионального образования и профессионального обучения»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01831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620000" cy="129614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Ведомственные документы, регламентирующих деятельность образовательных организаций в  области инклюзивной практики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28800"/>
            <a:ext cx="8388424" cy="5229200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Главного санитарного врача РФ от 10.07.2015 №26 Об утверждении СанПиН 2.4.2.3286-15 «Санитарно-эпидемиологические требования к условиям и организации обучения и воспитания в организациях, осуществляющих образовательную деятельность во адаптированным основным общеобразовательным программам для обучающихся с ограниченными возможностями здоровья»;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Минтруда России от 04.08.2014 N 515 "Об утверждении методических рекомендаций по перечню рекомендуемых видов трудовой и профессиональной деятельности инвалидов с учетом нарушенных функций и ограничений их жизнедеятельности";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22.04.2015 N 06-443 "О направлении Методических рекомендаций" (вместе с "Методическими рекомендациями по разработке и реализации адаптированных образовательных программ среднего профессионального образования", утв.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20.04.2015 N 06-830вн).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3798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 Ростовской области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Ростовской области «Об образовании в Ростовской области» от 14 ноября 2013 №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26-ЗС ( с изменениями 5 декабря 2018 года);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Ростовской области «Развитие образования», утвержденная Постановлением Правительства Ростовской области 25 сентября 2013 г. № 596 (с изменениями на 13 декабря 2018 года)</a:t>
            </a:r>
          </a:p>
        </p:txBody>
      </p:sp>
    </p:spTree>
    <p:extLst>
      <p:ext uri="{BB962C8B-B14F-4D97-AF65-F5344CB8AC3E}">
        <p14:creationId xmlns:p14="http://schemas.microsoft.com/office/powerpoint/2010/main" xmlns="" val="3034239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787208" cy="706090"/>
          </a:xfrm>
        </p:spPr>
        <p:txBody>
          <a:bodyPr/>
          <a:lstStyle/>
          <a:p>
            <a:pPr algn="ctr"/>
            <a:r>
              <a:rPr lang="ru-RU" sz="2000" b="1" dirty="0"/>
              <a:t>Задачи  Программы  Ростовской  области  «Развитие образования»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1600200"/>
            <a:ext cx="5832648" cy="4800600"/>
          </a:xfrm>
        </p:spPr>
        <p:txBody>
          <a:bodyPr/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доступности всех видов образования для детей с ограниченными возможностями здоровья; </a:t>
            </a:r>
          </a:p>
          <a:p>
            <a:pPr marL="114300" indent="0">
              <a:buNone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доступности качественного профессионального образования, соответствующего требованиям социально-экономического развития Ростовской области.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06877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0160" y="25884"/>
            <a:ext cx="7524328" cy="1280890"/>
          </a:xfrm>
        </p:spPr>
        <p:txBody>
          <a:bodyPr/>
          <a:lstStyle/>
          <a:p>
            <a:pPr algn="ctr"/>
            <a:r>
              <a:rPr lang="ru-RU" sz="1800" b="1" dirty="0"/>
              <a:t>Примерный (минимальный)  Перечень   локальных   актов, регламентирующий  деятельность  образовательной  организации  в  части обучения  и  воспитания  детей  с  инвалидностью   и/или   ОВЗ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306774"/>
            <a:ext cx="7524328" cy="552534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реализации инклюзивной практики в образовательной организации (об особенностях организации обучения и воспитания детей с ОВЗ);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Положение о психолого-медико-педагогическом консилиуме (</a:t>
            </a:r>
            <a:r>
              <a:rPr lang="ru-RU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ru-RU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 приложением (приказ о создании </a:t>
            </a:r>
            <a:r>
              <a:rPr lang="ru-RU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ru-RU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приказ о составе </a:t>
            </a:r>
            <a:r>
              <a:rPr lang="ru-RU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ru-RU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начало нового учебного года, должностные обязанности членов </a:t>
            </a:r>
            <a:r>
              <a:rPr lang="ru-RU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ru-RU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организации психолого-педагогического сопровождения обучающегося с ОВЗ и обучающегося с инвалидностью в учебном процессе;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с родителями детей с ОВЗ;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разработке и реализации индивидуального учебного плана, который обеспечивает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разработке и реализации адаптированной образовательной 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91955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620000" cy="1143000"/>
          </a:xfrm>
        </p:spPr>
        <p:txBody>
          <a:bodyPr/>
          <a:lstStyle/>
          <a:p>
            <a:pPr algn="ctr"/>
            <a:r>
              <a:rPr lang="ru-RU" b="1" dirty="0"/>
              <a:t>Спасибо за внимание!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627783" y="2780928"/>
            <a:ext cx="6264697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контакты: </a:t>
            </a:r>
          </a:p>
          <a:p>
            <a:pPr algn="just"/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Базовая профессиональная образовательная организация по поддержке региональной системы инклюзивного образования Ростовской области</a:t>
            </a:r>
          </a:p>
          <a:p>
            <a:pPr algn="just"/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Ресурсный учебно-методический центр по обучению инвалидов и лиц с ОВЗ в системе СПО</a:t>
            </a:r>
          </a:p>
          <a:p>
            <a:pPr algn="just"/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ГБПОУ РО «Новочеркасский колледж промышленных технологий и управления»</a:t>
            </a:r>
          </a:p>
          <a:p>
            <a:pPr algn="just"/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http://www.nkptiu.ru/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88635224133</a:t>
            </a:r>
          </a:p>
          <a:p>
            <a:pPr algn="just"/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«Горячая линия» 89896127170</a:t>
            </a:r>
          </a:p>
          <a:p>
            <a:pPr algn="just"/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 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poonkptiu@yandex.ru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xmlns="" val="4252241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Международное законодательство в области закрепления права детей с ОВЗ и инвалидностью на получение образования: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492896"/>
            <a:ext cx="8280920" cy="396044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Всеобщая Декларация прав человека;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прав ребенка;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«О борьбе с дискриминацией в области образования»;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о правах ребенка;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о правах инвалидов. </a:t>
            </a:r>
          </a:p>
        </p:txBody>
      </p:sp>
    </p:spTree>
    <p:extLst>
      <p:ext uri="{BB962C8B-B14F-4D97-AF65-F5344CB8AC3E}">
        <p14:creationId xmlns:p14="http://schemas.microsoft.com/office/powerpoint/2010/main" xmlns="" val="2829825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354072"/>
            <a:ext cx="6589199" cy="1280890"/>
          </a:xfrm>
        </p:spPr>
        <p:txBody>
          <a:bodyPr/>
          <a:lstStyle/>
          <a:p>
            <a:pPr algn="ctr"/>
            <a:r>
              <a:rPr lang="ru-RU" sz="2400" b="1" dirty="0"/>
              <a:t>В соответствии с Конвенцией о правах инвалидов, образование должно быть направлено на: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34962"/>
            <a:ext cx="8388424" cy="5223038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умственных и физических способностей в самом полном объеме;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инвалидам возможности эффективно участвовать в жизни свободного общества;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инвалидов к образованию в местах своего непосредственного проживания, при котором обеспечивается разумное удовлетворение потребностей лица;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эффективных мер индивидуальной поддержки в общей системе образования, облегчающих процесс обучения;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освоения социальных навыков;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подготовки и переподготовки педагогов.</a:t>
            </a:r>
          </a:p>
        </p:txBody>
      </p:sp>
    </p:spTree>
    <p:extLst>
      <p:ext uri="{BB962C8B-B14F-4D97-AF65-F5344CB8AC3E}">
        <p14:creationId xmlns:p14="http://schemas.microsoft.com/office/powerpoint/2010/main" xmlns="" val="1885602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pPr algn="ctr"/>
            <a:r>
              <a:rPr lang="ru-RU" sz="2800" b="1" dirty="0"/>
              <a:t>Федеральное  законодательство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РФ,  Статья 43 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провозглашает право каждого на образование; 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равноправия включает  запрещение дискриминации по состоянию здоровья;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 гарантирует гражданам общедоступность и бесплатность общего и среднего профессионального образования в государственных или муниципальных образовательных учреждениях и на предприятиях;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 поддерживает различные формы образования и самообразования.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496092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pPr algn="ctr"/>
            <a:r>
              <a:rPr lang="ru-RU" sz="2800" b="1" dirty="0"/>
              <a:t>Федеральное  законодательство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Российской Федерации «Развитие образования», утвержденная Постановлением Правительства РФ от 26.12.2017 N 1642 (ред. от 19.12.2018);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Государственная программа Российской Федерации «Доступная среда» на 2011-2020 годы, утвержденная Постановлением Правительства РФ от 01.12.2015 N 1297 (ред. от 27.12.2018);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стратегия действий в интересах детей на 2012-2017 годы (Указом Президента РФ от 29.05.2017 N 240  2018 - 2027 гг. в Российской Федерации объявлены Десятилетием детства)</a:t>
            </a:r>
          </a:p>
        </p:txBody>
      </p:sp>
    </p:spTree>
    <p:extLst>
      <p:ext uri="{BB962C8B-B14F-4D97-AF65-F5344CB8AC3E}">
        <p14:creationId xmlns:p14="http://schemas.microsoft.com/office/powerpoint/2010/main" xmlns="" val="3506967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Задачи  Национальной  Стратегии  действий  в интересах  детей: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96752"/>
            <a:ext cx="8532440" cy="5661248"/>
          </a:xfrm>
        </p:spPr>
        <p:txBody>
          <a:bodyPr>
            <a:normAutofit fontScale="40000" lnSpcReduction="2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4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законодательное закрепление правовых механизмов реализации права детей-инвалидов и детей с ограниченными возможностями здоровья на включение в существующую образовательную среду на всех уровнях образования (права на инклюзивное образование);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4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обеспечение предоставления детям качественной психологической и коррекционно-педагогической помощи в образовательных учреждениях;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4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нормативно-правовое регулирование порядка финансирования расходов, необходимых для адресной поддержки инклюзивного обучения и социального обеспечения детей-инвалидов и детей с ограниченными возможностями здоровья;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4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внедрение эффективного механизма борьбы с дискриминацией в сфере образования для детей-инвалидов и детей с ограниченными возможностями здоровья в случае нарушения их права на инклюзивное образование;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4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пересмотр критериев установления инвалидности для детей;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4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реформирование системы медико-социальной экспертизы, имея в виду комплектование ее квалифицированными кадрами, необходимыми для разработки полноценной индивидуальной программы реабилитации ребенка, создание механизма межведомственного взаимодействия бюро медико-социальной экспертизы и психолого-медико-педагогических комиссий;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4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внедрение современных методик комплексной реабилитации детей-инвалидов.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56862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 законодательство: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«Об образовании в Российской Федерации» № 273-ФЗ от 29 декабря 2012 года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68760"/>
            <a:ext cx="8388424" cy="558924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2. Основные понятия</a:t>
            </a:r>
          </a:p>
          <a:p>
            <a:pPr marL="114300" indent="0" algn="just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16)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с ограниченными возможностями здоровья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условий;</a:t>
            </a:r>
          </a:p>
          <a:p>
            <a:pPr marL="114300" indent="0" algn="just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23)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учебный план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обучающегося;</a:t>
            </a:r>
          </a:p>
          <a:p>
            <a:pPr marL="114300" indent="0" algn="just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27)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инклюзивное образование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возможностей;</a:t>
            </a:r>
          </a:p>
          <a:p>
            <a:pPr marL="114300" indent="0" algn="just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28)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лиц;</a:t>
            </a:r>
          </a:p>
          <a:p>
            <a:pPr marL="114300" indent="0" algn="just">
              <a:buNone/>
            </a:pP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5144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11247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 законодательство: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«Об образовании в Российской Федерации» № 273-ФЗ от 29 декабря 2012 года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268760"/>
            <a:ext cx="8100392" cy="558924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34. Основные права обучающихся и меры их социальной поддержки и стимулирования</a:t>
            </a:r>
          </a:p>
          <a:p>
            <a:pPr marL="114300" indent="0" algn="just">
              <a:buNone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предоставление условий для обучения с учетом особенностей их психофизического развития и состояния здоровья, в том числе получение социально-педагогической и психологической помощи, бесплатной психолого-медико-педагогической коррекции;</a:t>
            </a:r>
          </a:p>
          <a:p>
            <a:pPr marL="114300" indent="0" algn="just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обучение по индивидуальному учебному плану, в том числе ускоренное обучение, в пределах осваиваемой образовательной программы в порядке, установленном локальными нормативными актами.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3049398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53244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 законодательство:</a:t>
            </a:r>
            <a:b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«Об образовании в Российской Федерации» № 273-ФЗ от 29 декабря 2012 года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8460432" cy="558924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79. Организация получения образования обучающимися с ограниченными возможностями здоровья</a:t>
            </a:r>
          </a:p>
          <a:p>
            <a:pPr marL="114300" indent="0" algn="just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Содержание образования и условия организации обучения и воспитания обучающихся с ограниченными возможностями здоровья определяются адаптированной образовательной программой, а для инвалидов также в соответствии с индивидуальной программой реабилитации инвалида;</a:t>
            </a:r>
          </a:p>
          <a:p>
            <a:pPr marL="114300" indent="0" algn="just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Образование обучающихся с ограниченными возможностями здоровья может быть организовано как совместно с другими обучающимися, так и в отдельных классах, группах или в отдельных организациях, осуществляющих образовательную деятельность;</a:t>
            </a:r>
          </a:p>
          <a:p>
            <a:pPr marL="114300" indent="0" algn="just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Профессиональное обучение и профессиональное образование обучающихся с ограниченными возможностями здоровья осуществляются на основе образовательных программ, адаптированных при необходимости для обучения указанных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xmlns="" val="20774358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240</TotalTime>
  <Words>1260</Words>
  <Application>Microsoft Office PowerPoint</Application>
  <PresentationFormat>Экран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Легкий дым</vt:lpstr>
      <vt:lpstr>Министерство общего и профессионального образования Ростовской области Государственное бюджетное профессиональное образовательное  учреждение Ростовской области «Новочеркасский колледж  промышленных  технологий  и  управления»  Базовая профессиональная образовательная организация, обеспечивающая поддержку региональной системы инклюзивного профессионального образования инвалидов и лиц с ОВЗ </vt:lpstr>
      <vt:lpstr>Международное законодательство в области закрепления права детей с ОВЗ и инвалидностью на получение образования:</vt:lpstr>
      <vt:lpstr>В соответствии с Конвенцией о правах инвалидов, образование должно быть направлено на:</vt:lpstr>
      <vt:lpstr>Федеральное  законодательство</vt:lpstr>
      <vt:lpstr>Федеральное  законодательство</vt:lpstr>
      <vt:lpstr>Задачи  Национальной  Стратегии  действий  в интересах  детей:</vt:lpstr>
      <vt:lpstr>Федеральное  законодательство: Федеральный Закон «Об образовании в Российской Федерации» № 273-ФЗ от 29 декабря 2012 года</vt:lpstr>
      <vt:lpstr>Федеральное  законодательство: Федеральный Закон «Об образовании в Российской Федерации» № 273-ФЗ от 29 декабря 2012 года</vt:lpstr>
      <vt:lpstr>Федеральное  законодательство: Федеральный Закон «Об образовании в Российской Федерации» № 273-ФЗ от 29 декабря 2012 года</vt:lpstr>
      <vt:lpstr>Ведомственные документы, регламентирующие деятельность образовательных организаций в  области инклюзивной практики</vt:lpstr>
      <vt:lpstr>Ведомственные документы, регламентирующих деятельность образовательных организаций в  области инклюзивной практики</vt:lpstr>
      <vt:lpstr>Ведомственные документы, регламентирующих деятельность образовательных организаций в  области инклюзивной практики</vt:lpstr>
      <vt:lpstr>Нормативно-правовая база Ростовской области </vt:lpstr>
      <vt:lpstr>Задачи  Программы  Ростовской  области  «Развитие образования»</vt:lpstr>
      <vt:lpstr>Примерный (минимальный)  Перечень   локальных   актов, регламентирующий  деятельность  образовательной  организации  в  части обучения  и  воспитания  детей  с  инвалидностью   и/или   ОВЗ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общего и профессионального образования Ростовской области Государственное бюджетное профессиональное образовательное учреждение Ростовской области «Новочеркасский колледж промышленных технологий и управления» Ресурсный учебно-методический центр</dc:title>
  <dc:creator>USER</dc:creator>
  <cp:lastModifiedBy>Наталья Анохина</cp:lastModifiedBy>
  <cp:revision>24</cp:revision>
  <dcterms:created xsi:type="dcterms:W3CDTF">2019-01-29T17:14:16Z</dcterms:created>
  <dcterms:modified xsi:type="dcterms:W3CDTF">2021-11-01T10:35:04Z</dcterms:modified>
</cp:coreProperties>
</file>