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mo Italics" charset="0"/>
      <p:regular r:id="rId20"/>
    </p:embeddedFont>
  </p:embeddedFontLst>
  <p:defaultTextStyle>
    <a:defPPr>
      <a:defRPr lang="en-US"/>
    </a:defPPr>
    <a:lvl1pPr marL="0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5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50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25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00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76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50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27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04" algn="l" defTabSz="9137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87" d="100"/>
          <a:sy n="87" d="100"/>
        </p:scale>
        <p:origin x="-21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882" y="2200702"/>
            <a:ext cx="8521303" cy="1518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759" y="4014393"/>
            <a:ext cx="7017544" cy="1810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2" y="4552269"/>
            <a:ext cx="8521303" cy="14070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12" y="3002597"/>
            <a:ext cx="8521303" cy="154967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44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0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17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0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8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253" y="1652987"/>
            <a:ext cx="4427736" cy="467525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073" y="1652987"/>
            <a:ext cx="4427736" cy="467525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585753"/>
            <a:ext cx="4429477" cy="6608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9" indent="0">
              <a:buNone/>
              <a:defRPr sz="2100" b="1"/>
            </a:lvl2pPr>
            <a:lvl3pPr marL="977238" indent="0">
              <a:buNone/>
              <a:defRPr sz="1900" b="1"/>
            </a:lvl3pPr>
            <a:lvl4pPr marL="1465858" indent="0">
              <a:buNone/>
              <a:defRPr sz="1700" b="1"/>
            </a:lvl4pPr>
            <a:lvl5pPr marL="1954475" indent="0">
              <a:buNone/>
              <a:defRPr sz="1700" b="1"/>
            </a:lvl5pPr>
            <a:lvl6pPr marL="2443094" indent="0">
              <a:buNone/>
              <a:defRPr sz="1700" b="1"/>
            </a:lvl6pPr>
            <a:lvl7pPr marL="2931712" indent="0">
              <a:buNone/>
              <a:defRPr sz="1700" b="1"/>
            </a:lvl7pPr>
            <a:lvl8pPr marL="3420332" indent="0">
              <a:buNone/>
              <a:defRPr sz="1700" b="1"/>
            </a:lvl8pPr>
            <a:lvl9pPr marL="390895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3" y="2246615"/>
            <a:ext cx="4429477" cy="408162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595" y="1585753"/>
            <a:ext cx="4431217" cy="6608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9" indent="0">
              <a:buNone/>
              <a:defRPr sz="2100" b="1"/>
            </a:lvl2pPr>
            <a:lvl3pPr marL="977238" indent="0">
              <a:buNone/>
              <a:defRPr sz="1900" b="1"/>
            </a:lvl3pPr>
            <a:lvl4pPr marL="1465858" indent="0">
              <a:buNone/>
              <a:defRPr sz="1700" b="1"/>
            </a:lvl4pPr>
            <a:lvl5pPr marL="1954475" indent="0">
              <a:buNone/>
              <a:defRPr sz="1700" b="1"/>
            </a:lvl5pPr>
            <a:lvl6pPr marL="2443094" indent="0">
              <a:buNone/>
              <a:defRPr sz="1700" b="1"/>
            </a:lvl6pPr>
            <a:lvl7pPr marL="2931712" indent="0">
              <a:buNone/>
              <a:defRPr sz="1700" b="1"/>
            </a:lvl7pPr>
            <a:lvl8pPr marL="3420332" indent="0">
              <a:buNone/>
              <a:defRPr sz="1700" b="1"/>
            </a:lvl8pPr>
            <a:lvl9pPr marL="390895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595" y="2246615"/>
            <a:ext cx="4431217" cy="408162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55" y="282057"/>
            <a:ext cx="3298176" cy="120038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521" y="282060"/>
            <a:ext cx="5604288" cy="604618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255" y="1482441"/>
            <a:ext cx="3298176" cy="4845803"/>
          </a:xfrm>
        </p:spPr>
        <p:txBody>
          <a:bodyPr/>
          <a:lstStyle>
            <a:lvl1pPr marL="0" indent="0">
              <a:buNone/>
              <a:defRPr sz="1500"/>
            </a:lvl1pPr>
            <a:lvl2pPr marL="488619" indent="0">
              <a:buNone/>
              <a:defRPr sz="1300"/>
            </a:lvl2pPr>
            <a:lvl3pPr marL="977238" indent="0">
              <a:buNone/>
              <a:defRPr sz="1100"/>
            </a:lvl3pPr>
            <a:lvl4pPr marL="1465858" indent="0">
              <a:buNone/>
              <a:defRPr sz="1000"/>
            </a:lvl4pPr>
            <a:lvl5pPr marL="1954475" indent="0">
              <a:buNone/>
              <a:defRPr sz="1000"/>
            </a:lvl5pPr>
            <a:lvl6pPr marL="2443094" indent="0">
              <a:buNone/>
              <a:defRPr sz="1000"/>
            </a:lvl6pPr>
            <a:lvl7pPr marL="2931712" indent="0">
              <a:buNone/>
              <a:defRPr sz="1000"/>
            </a:lvl7pPr>
            <a:lvl8pPr marL="3420332" indent="0">
              <a:buNone/>
              <a:defRPr sz="1000"/>
            </a:lvl8pPr>
            <a:lvl9pPr marL="39089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2" y="4958953"/>
            <a:ext cx="6015038" cy="58543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4982" y="632988"/>
            <a:ext cx="6015038" cy="4250531"/>
          </a:xfrm>
        </p:spPr>
        <p:txBody>
          <a:bodyPr/>
          <a:lstStyle>
            <a:lvl1pPr marL="0" indent="0">
              <a:buNone/>
              <a:defRPr sz="3400"/>
            </a:lvl1pPr>
            <a:lvl2pPr marL="488619" indent="0">
              <a:buNone/>
              <a:defRPr sz="3000"/>
            </a:lvl2pPr>
            <a:lvl3pPr marL="977238" indent="0">
              <a:buNone/>
              <a:defRPr sz="2600"/>
            </a:lvl3pPr>
            <a:lvl4pPr marL="1465858" indent="0">
              <a:buNone/>
              <a:defRPr sz="2100"/>
            </a:lvl4pPr>
            <a:lvl5pPr marL="1954475" indent="0">
              <a:buNone/>
              <a:defRPr sz="2100"/>
            </a:lvl5pPr>
            <a:lvl6pPr marL="2443094" indent="0">
              <a:buNone/>
              <a:defRPr sz="2100"/>
            </a:lvl6pPr>
            <a:lvl7pPr marL="2931712" indent="0">
              <a:buNone/>
              <a:defRPr sz="2100"/>
            </a:lvl7pPr>
            <a:lvl8pPr marL="3420332" indent="0">
              <a:buNone/>
              <a:defRPr sz="2100"/>
            </a:lvl8pPr>
            <a:lvl9pPr marL="390895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982" y="5544388"/>
            <a:ext cx="6015038" cy="831411"/>
          </a:xfrm>
        </p:spPr>
        <p:txBody>
          <a:bodyPr/>
          <a:lstStyle>
            <a:lvl1pPr marL="0" indent="0">
              <a:buNone/>
              <a:defRPr sz="1500"/>
            </a:lvl1pPr>
            <a:lvl2pPr marL="488619" indent="0">
              <a:buNone/>
              <a:defRPr sz="1300"/>
            </a:lvl2pPr>
            <a:lvl3pPr marL="977238" indent="0">
              <a:buNone/>
              <a:defRPr sz="1100"/>
            </a:lvl3pPr>
            <a:lvl4pPr marL="1465858" indent="0">
              <a:buNone/>
              <a:defRPr sz="1000"/>
            </a:lvl4pPr>
            <a:lvl5pPr marL="1954475" indent="0">
              <a:buNone/>
              <a:defRPr sz="1000"/>
            </a:lvl5pPr>
            <a:lvl6pPr marL="2443094" indent="0">
              <a:buNone/>
              <a:defRPr sz="1000"/>
            </a:lvl6pPr>
            <a:lvl7pPr marL="2931712" indent="0">
              <a:buNone/>
              <a:defRPr sz="1000"/>
            </a:lvl7pPr>
            <a:lvl8pPr marL="3420332" indent="0">
              <a:buNone/>
              <a:defRPr sz="1000"/>
            </a:lvl8pPr>
            <a:lvl9pPr marL="39089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8170" y="283700"/>
            <a:ext cx="2255639" cy="6044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253" y="283700"/>
            <a:ext cx="6599833" cy="6044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880" y="2200700"/>
            <a:ext cx="8521303" cy="1518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759" y="4014391"/>
            <a:ext cx="7017544" cy="1810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1" y="4552267"/>
            <a:ext cx="8521303" cy="14070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11" y="3002595"/>
            <a:ext cx="8521303" cy="154967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6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5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9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27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15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0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253" y="1652985"/>
            <a:ext cx="4427736" cy="467525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073" y="1652985"/>
            <a:ext cx="4427736" cy="467525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585751"/>
            <a:ext cx="4429477" cy="6608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93" indent="0">
              <a:buNone/>
              <a:defRPr sz="2100" b="1"/>
            </a:lvl2pPr>
            <a:lvl3pPr marL="977585" indent="0">
              <a:buNone/>
              <a:defRPr sz="1900" b="1"/>
            </a:lvl3pPr>
            <a:lvl4pPr marL="1466378" indent="0">
              <a:buNone/>
              <a:defRPr sz="1700" b="1"/>
            </a:lvl4pPr>
            <a:lvl5pPr marL="1955170" indent="0">
              <a:buNone/>
              <a:defRPr sz="1700" b="1"/>
            </a:lvl5pPr>
            <a:lvl6pPr marL="2443963" indent="0">
              <a:buNone/>
              <a:defRPr sz="1700" b="1"/>
            </a:lvl6pPr>
            <a:lvl7pPr marL="2932755" indent="0">
              <a:buNone/>
              <a:defRPr sz="1700" b="1"/>
            </a:lvl7pPr>
            <a:lvl8pPr marL="3421548" indent="0">
              <a:buNone/>
              <a:defRPr sz="1700" b="1"/>
            </a:lvl8pPr>
            <a:lvl9pPr marL="391034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3" y="2246615"/>
            <a:ext cx="4429477" cy="408162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593" y="1585751"/>
            <a:ext cx="4431217" cy="6608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93" indent="0">
              <a:buNone/>
              <a:defRPr sz="2100" b="1"/>
            </a:lvl2pPr>
            <a:lvl3pPr marL="977585" indent="0">
              <a:buNone/>
              <a:defRPr sz="1900" b="1"/>
            </a:lvl3pPr>
            <a:lvl4pPr marL="1466378" indent="0">
              <a:buNone/>
              <a:defRPr sz="1700" b="1"/>
            </a:lvl4pPr>
            <a:lvl5pPr marL="1955170" indent="0">
              <a:buNone/>
              <a:defRPr sz="1700" b="1"/>
            </a:lvl5pPr>
            <a:lvl6pPr marL="2443963" indent="0">
              <a:buNone/>
              <a:defRPr sz="1700" b="1"/>
            </a:lvl6pPr>
            <a:lvl7pPr marL="2932755" indent="0">
              <a:buNone/>
              <a:defRPr sz="1700" b="1"/>
            </a:lvl7pPr>
            <a:lvl8pPr marL="3421548" indent="0">
              <a:buNone/>
              <a:defRPr sz="1700" b="1"/>
            </a:lvl8pPr>
            <a:lvl9pPr marL="391034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593" y="2246615"/>
            <a:ext cx="4431217" cy="4081626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7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54" y="282057"/>
            <a:ext cx="3298176" cy="120038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521" y="282058"/>
            <a:ext cx="5604288" cy="604618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254" y="1482439"/>
            <a:ext cx="3298176" cy="4845803"/>
          </a:xfrm>
        </p:spPr>
        <p:txBody>
          <a:bodyPr/>
          <a:lstStyle>
            <a:lvl1pPr marL="0" indent="0">
              <a:buNone/>
              <a:defRPr sz="1500"/>
            </a:lvl1pPr>
            <a:lvl2pPr marL="488793" indent="0">
              <a:buNone/>
              <a:defRPr sz="1300"/>
            </a:lvl2pPr>
            <a:lvl3pPr marL="977585" indent="0">
              <a:buNone/>
              <a:defRPr sz="1100"/>
            </a:lvl3pPr>
            <a:lvl4pPr marL="1466378" indent="0">
              <a:buNone/>
              <a:defRPr sz="1000"/>
            </a:lvl4pPr>
            <a:lvl5pPr marL="1955170" indent="0">
              <a:buNone/>
              <a:defRPr sz="1000"/>
            </a:lvl5pPr>
            <a:lvl6pPr marL="2443963" indent="0">
              <a:buNone/>
              <a:defRPr sz="1000"/>
            </a:lvl6pPr>
            <a:lvl7pPr marL="2932755" indent="0">
              <a:buNone/>
              <a:defRPr sz="1000"/>
            </a:lvl7pPr>
            <a:lvl8pPr marL="3421548" indent="0">
              <a:buNone/>
              <a:defRPr sz="1000"/>
            </a:lvl8pPr>
            <a:lvl9pPr marL="39103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2" y="4958953"/>
            <a:ext cx="6015038" cy="58543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4982" y="632988"/>
            <a:ext cx="6015038" cy="4250531"/>
          </a:xfrm>
        </p:spPr>
        <p:txBody>
          <a:bodyPr/>
          <a:lstStyle>
            <a:lvl1pPr marL="0" indent="0">
              <a:buNone/>
              <a:defRPr sz="3400"/>
            </a:lvl1pPr>
            <a:lvl2pPr marL="488793" indent="0">
              <a:buNone/>
              <a:defRPr sz="3000"/>
            </a:lvl2pPr>
            <a:lvl3pPr marL="977585" indent="0">
              <a:buNone/>
              <a:defRPr sz="2600"/>
            </a:lvl3pPr>
            <a:lvl4pPr marL="1466378" indent="0">
              <a:buNone/>
              <a:defRPr sz="2100"/>
            </a:lvl4pPr>
            <a:lvl5pPr marL="1955170" indent="0">
              <a:buNone/>
              <a:defRPr sz="2100"/>
            </a:lvl5pPr>
            <a:lvl6pPr marL="2443963" indent="0">
              <a:buNone/>
              <a:defRPr sz="2100"/>
            </a:lvl6pPr>
            <a:lvl7pPr marL="2932755" indent="0">
              <a:buNone/>
              <a:defRPr sz="2100"/>
            </a:lvl7pPr>
            <a:lvl8pPr marL="3421548" indent="0">
              <a:buNone/>
              <a:defRPr sz="2100"/>
            </a:lvl8pPr>
            <a:lvl9pPr marL="391034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982" y="5544386"/>
            <a:ext cx="6015038" cy="831411"/>
          </a:xfrm>
        </p:spPr>
        <p:txBody>
          <a:bodyPr/>
          <a:lstStyle>
            <a:lvl1pPr marL="0" indent="0">
              <a:buNone/>
              <a:defRPr sz="1500"/>
            </a:lvl1pPr>
            <a:lvl2pPr marL="488793" indent="0">
              <a:buNone/>
              <a:defRPr sz="1300"/>
            </a:lvl2pPr>
            <a:lvl3pPr marL="977585" indent="0">
              <a:buNone/>
              <a:defRPr sz="1100"/>
            </a:lvl3pPr>
            <a:lvl4pPr marL="1466378" indent="0">
              <a:buNone/>
              <a:defRPr sz="1000"/>
            </a:lvl4pPr>
            <a:lvl5pPr marL="1955170" indent="0">
              <a:buNone/>
              <a:defRPr sz="1000"/>
            </a:lvl5pPr>
            <a:lvl6pPr marL="2443963" indent="0">
              <a:buNone/>
              <a:defRPr sz="1000"/>
            </a:lvl6pPr>
            <a:lvl7pPr marL="2932755" indent="0">
              <a:buNone/>
              <a:defRPr sz="1000"/>
            </a:lvl7pPr>
            <a:lvl8pPr marL="3421548" indent="0">
              <a:buNone/>
              <a:defRPr sz="1000"/>
            </a:lvl8pPr>
            <a:lvl9pPr marL="39103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8170" y="283698"/>
            <a:ext cx="2255639" cy="6044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253" y="283698"/>
            <a:ext cx="6599833" cy="6044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5" indent="0">
              <a:buNone/>
              <a:defRPr sz="2000" b="1"/>
            </a:lvl2pPr>
            <a:lvl3pPr marL="913750" indent="0">
              <a:buNone/>
              <a:defRPr sz="1800" b="1"/>
            </a:lvl3pPr>
            <a:lvl4pPr marL="1370625" indent="0">
              <a:buNone/>
              <a:defRPr sz="1600" b="1"/>
            </a:lvl4pPr>
            <a:lvl5pPr marL="1827500" indent="0">
              <a:buNone/>
              <a:defRPr sz="1600" b="1"/>
            </a:lvl5pPr>
            <a:lvl6pPr marL="2284376" indent="0">
              <a:buNone/>
              <a:defRPr sz="1600" b="1"/>
            </a:lvl6pPr>
            <a:lvl7pPr marL="2741250" indent="0">
              <a:buNone/>
              <a:defRPr sz="1600" b="1"/>
            </a:lvl7pPr>
            <a:lvl8pPr marL="3198127" indent="0">
              <a:buNone/>
              <a:defRPr sz="1600" b="1"/>
            </a:lvl8pPr>
            <a:lvl9pPr marL="3655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5" indent="0">
              <a:buNone/>
              <a:defRPr sz="2000" b="1"/>
            </a:lvl2pPr>
            <a:lvl3pPr marL="913750" indent="0">
              <a:buNone/>
              <a:defRPr sz="1800" b="1"/>
            </a:lvl3pPr>
            <a:lvl4pPr marL="1370625" indent="0">
              <a:buNone/>
              <a:defRPr sz="1600" b="1"/>
            </a:lvl4pPr>
            <a:lvl5pPr marL="1827500" indent="0">
              <a:buNone/>
              <a:defRPr sz="1600" b="1"/>
            </a:lvl5pPr>
            <a:lvl6pPr marL="2284376" indent="0">
              <a:buNone/>
              <a:defRPr sz="1600" b="1"/>
            </a:lvl6pPr>
            <a:lvl7pPr marL="2741250" indent="0">
              <a:buNone/>
              <a:defRPr sz="1600" b="1"/>
            </a:lvl7pPr>
            <a:lvl8pPr marL="3198127" indent="0">
              <a:buNone/>
              <a:defRPr sz="1600" b="1"/>
            </a:lvl8pPr>
            <a:lvl9pPr marL="36550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5" indent="0">
              <a:buNone/>
              <a:defRPr sz="1200"/>
            </a:lvl2pPr>
            <a:lvl3pPr marL="913750" indent="0">
              <a:buNone/>
              <a:defRPr sz="1000"/>
            </a:lvl3pPr>
            <a:lvl4pPr marL="1370625" indent="0">
              <a:buNone/>
              <a:defRPr sz="900"/>
            </a:lvl4pPr>
            <a:lvl5pPr marL="1827500" indent="0">
              <a:buNone/>
              <a:defRPr sz="900"/>
            </a:lvl5pPr>
            <a:lvl6pPr marL="2284376" indent="0">
              <a:buNone/>
              <a:defRPr sz="900"/>
            </a:lvl6pPr>
            <a:lvl7pPr marL="2741250" indent="0">
              <a:buNone/>
              <a:defRPr sz="900"/>
            </a:lvl7pPr>
            <a:lvl8pPr marL="3198127" indent="0">
              <a:buNone/>
              <a:defRPr sz="900"/>
            </a:lvl8pPr>
            <a:lvl9pPr marL="3655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5" indent="0">
              <a:buNone/>
              <a:defRPr sz="2800"/>
            </a:lvl2pPr>
            <a:lvl3pPr marL="913750" indent="0">
              <a:buNone/>
              <a:defRPr sz="2400"/>
            </a:lvl3pPr>
            <a:lvl4pPr marL="1370625" indent="0">
              <a:buNone/>
              <a:defRPr sz="2000"/>
            </a:lvl4pPr>
            <a:lvl5pPr marL="1827500" indent="0">
              <a:buNone/>
              <a:defRPr sz="2000"/>
            </a:lvl5pPr>
            <a:lvl6pPr marL="2284376" indent="0">
              <a:buNone/>
              <a:defRPr sz="2000"/>
            </a:lvl6pPr>
            <a:lvl7pPr marL="2741250" indent="0">
              <a:buNone/>
              <a:defRPr sz="2000"/>
            </a:lvl7pPr>
            <a:lvl8pPr marL="3198127" indent="0">
              <a:buNone/>
              <a:defRPr sz="2000"/>
            </a:lvl8pPr>
            <a:lvl9pPr marL="36550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5" indent="0">
              <a:buNone/>
              <a:defRPr sz="1200"/>
            </a:lvl2pPr>
            <a:lvl3pPr marL="913750" indent="0">
              <a:buNone/>
              <a:defRPr sz="1000"/>
            </a:lvl3pPr>
            <a:lvl4pPr marL="1370625" indent="0">
              <a:buNone/>
              <a:defRPr sz="900"/>
            </a:lvl4pPr>
            <a:lvl5pPr marL="1827500" indent="0">
              <a:buNone/>
              <a:defRPr sz="900"/>
            </a:lvl5pPr>
            <a:lvl6pPr marL="2284376" indent="0">
              <a:buNone/>
              <a:defRPr sz="900"/>
            </a:lvl6pPr>
            <a:lvl7pPr marL="2741250" indent="0">
              <a:buNone/>
              <a:defRPr sz="900"/>
            </a:lvl7pPr>
            <a:lvl8pPr marL="3198127" indent="0">
              <a:buNone/>
              <a:defRPr sz="900"/>
            </a:lvl8pPr>
            <a:lvl9pPr marL="36550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274642"/>
            <a:ext cx="8229599" cy="1143000"/>
          </a:xfrm>
          <a:prstGeom prst="rect">
            <a:avLst/>
          </a:prstGeom>
        </p:spPr>
        <p:txBody>
          <a:bodyPr vert="horz" lIns="91376" tIns="45687" rIns="91376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00204"/>
            <a:ext cx="8229599" cy="4525963"/>
          </a:xfrm>
          <a:prstGeom prst="rect">
            <a:avLst/>
          </a:prstGeom>
        </p:spPr>
        <p:txBody>
          <a:bodyPr vert="horz" lIns="91376" tIns="45687" rIns="91376" bIns="456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0"/>
            <a:ext cx="2133599" cy="365125"/>
          </a:xfrm>
          <a:prstGeom prst="rect">
            <a:avLst/>
          </a:prstGeom>
        </p:spPr>
        <p:txBody>
          <a:bodyPr vert="horz" lIns="91376" tIns="45687" rIns="91376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0"/>
            <a:ext cx="2895600" cy="365125"/>
          </a:xfrm>
          <a:prstGeom prst="rect">
            <a:avLst/>
          </a:prstGeom>
        </p:spPr>
        <p:txBody>
          <a:bodyPr vert="horz" lIns="91376" tIns="45687" rIns="91376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356350"/>
            <a:ext cx="2133599" cy="365125"/>
          </a:xfrm>
          <a:prstGeom prst="rect">
            <a:avLst/>
          </a:prstGeom>
        </p:spPr>
        <p:txBody>
          <a:bodyPr vert="horz" lIns="91376" tIns="45687" rIns="91376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6" indent="-342656" algn="l" defTabSz="913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3" indent="-285547" algn="l" defTabSz="9137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8" indent="-228438" algn="l" defTabSz="9137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62" indent="-228438" algn="l" defTabSz="9137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38" indent="-228438" algn="l" defTabSz="9137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14" indent="-228438" algn="l" defTabSz="913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89" indent="-228438" algn="l" defTabSz="913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64" indent="-228438" algn="l" defTabSz="913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38" indent="-228438" algn="l" defTabSz="913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5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0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5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00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6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50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27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04" algn="l" defTabSz="913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253" y="283697"/>
            <a:ext cx="9022556" cy="1180703"/>
          </a:xfrm>
          <a:prstGeom prst="rect">
            <a:avLst/>
          </a:prstGeom>
        </p:spPr>
        <p:txBody>
          <a:bodyPr vert="horz" lIns="97723" tIns="48862" rIns="97723" bIns="48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652987"/>
            <a:ext cx="9022556" cy="4675257"/>
          </a:xfrm>
          <a:prstGeom prst="rect">
            <a:avLst/>
          </a:prstGeom>
        </p:spPr>
        <p:txBody>
          <a:bodyPr vert="horz" lIns="97723" tIns="48862" rIns="97723" bIns="48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253" y="6566024"/>
            <a:ext cx="2339181" cy="377169"/>
          </a:xfrm>
          <a:prstGeom prst="rect">
            <a:avLst/>
          </a:prstGeom>
        </p:spPr>
        <p:txBody>
          <a:bodyPr vert="horz" lIns="97723" tIns="48862" rIns="97723" bIns="4886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5232" y="6566024"/>
            <a:ext cx="3174603" cy="377169"/>
          </a:xfrm>
          <a:prstGeom prst="rect">
            <a:avLst/>
          </a:prstGeom>
        </p:spPr>
        <p:txBody>
          <a:bodyPr vert="horz" lIns="97723" tIns="48862" rIns="97723" bIns="4886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4628" y="6566024"/>
            <a:ext cx="2339181" cy="377169"/>
          </a:xfrm>
          <a:prstGeom prst="rect">
            <a:avLst/>
          </a:prstGeom>
        </p:spPr>
        <p:txBody>
          <a:bodyPr vert="horz" lIns="97723" tIns="48862" rIns="97723" bIns="4886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7723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464" indent="-366464" algn="l" defTabSz="97723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006" indent="-305386" algn="l" defTabSz="97723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547" indent="-244309" algn="l" defTabSz="9772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167" indent="-244309" algn="l" defTabSz="9772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784" indent="-244309" algn="l" defTabSz="9772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403" indent="-244309" algn="l" defTabSz="9772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6022" indent="-244309" algn="l" defTabSz="9772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642" indent="-244309" algn="l" defTabSz="9772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260" indent="-244309" algn="l" defTabSz="9772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9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38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58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75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94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712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32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950" algn="l" defTabSz="9772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253" y="283697"/>
            <a:ext cx="9022556" cy="1180703"/>
          </a:xfrm>
          <a:prstGeom prst="rect">
            <a:avLst/>
          </a:prstGeom>
        </p:spPr>
        <p:txBody>
          <a:bodyPr vert="horz" lIns="97759" tIns="48879" rIns="97759" bIns="488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652985"/>
            <a:ext cx="9022556" cy="4675257"/>
          </a:xfrm>
          <a:prstGeom prst="rect">
            <a:avLst/>
          </a:prstGeom>
        </p:spPr>
        <p:txBody>
          <a:bodyPr vert="horz" lIns="97759" tIns="48879" rIns="97759" bIns="488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253" y="6566022"/>
            <a:ext cx="2339181" cy="377169"/>
          </a:xfrm>
          <a:prstGeom prst="rect">
            <a:avLst/>
          </a:prstGeom>
        </p:spPr>
        <p:txBody>
          <a:bodyPr vert="horz" lIns="97759" tIns="48879" rIns="97759" bIns="4887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5230" y="6566022"/>
            <a:ext cx="3174603" cy="377169"/>
          </a:xfrm>
          <a:prstGeom prst="rect">
            <a:avLst/>
          </a:prstGeom>
        </p:spPr>
        <p:txBody>
          <a:bodyPr vert="horz" lIns="97759" tIns="48879" rIns="97759" bIns="4887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4628" y="6566022"/>
            <a:ext cx="2339181" cy="377169"/>
          </a:xfrm>
          <a:prstGeom prst="rect">
            <a:avLst/>
          </a:prstGeom>
        </p:spPr>
        <p:txBody>
          <a:bodyPr vert="horz" lIns="97759" tIns="48879" rIns="97759" bIns="4887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7758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594" indent="-366594" algn="l" defTabSz="97758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288" indent="-305495" algn="l" defTabSz="97758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81" indent="-244396" algn="l" defTabSz="9775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774" indent="-244396" algn="l" defTabSz="9775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9566" indent="-244396" algn="l" defTabSz="97758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59" indent="-244396" algn="l" defTabSz="9775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7151" indent="-244396" algn="l" defTabSz="9775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944" indent="-244396" algn="l" defTabSz="9775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736" indent="-244396" algn="l" defTabSz="9775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93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85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378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170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963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755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8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0340" algn="l" defTabSz="9775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4" y="0"/>
            <a:ext cx="9331957" cy="1849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4602" y="1420796"/>
            <a:ext cx="1989114" cy="52341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606" y="6189083"/>
            <a:ext cx="1147243" cy="1367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/>
          <a:srcRect l="2670" r="2670" b="4943"/>
          <a:stretch>
            <a:fillRect/>
          </a:stretch>
        </p:blipFill>
        <p:spPr>
          <a:xfrm>
            <a:off x="703234" y="349230"/>
            <a:ext cx="1131627" cy="994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131994" y="349226"/>
            <a:ext cx="928694" cy="9286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60358" y="349226"/>
            <a:ext cx="1214446" cy="1030976"/>
            <a:chOff x="0" y="0"/>
            <a:chExt cx="1913890" cy="19287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28748"/>
            </a:xfrm>
            <a:custGeom>
              <a:avLst/>
              <a:gdLst/>
              <a:ahLst/>
              <a:cxnLst/>
              <a:rect l="l" t="t" r="r" b="b"/>
              <a:pathLst>
                <a:path w="1913890" h="1928748">
                  <a:moveTo>
                    <a:pt x="0" y="0"/>
                  </a:moveTo>
                  <a:lnTo>
                    <a:pt x="0" y="1928748"/>
                  </a:lnTo>
                  <a:lnTo>
                    <a:pt x="1913890" y="1928748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67788"/>
                  </a:moveTo>
                  <a:lnTo>
                    <a:pt x="59690" y="1867788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677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60552" y="277788"/>
            <a:ext cx="1000132" cy="1000132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4734" y="6006109"/>
            <a:ext cx="9418666" cy="15503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03428" y="3206746"/>
            <a:ext cx="7429551" cy="1323373"/>
          </a:xfrm>
          <a:prstGeom prst="rect">
            <a:avLst/>
          </a:prstGeom>
        </p:spPr>
        <p:txBody>
          <a:bodyPr wrap="square" lIns="91376" tIns="45687" rIns="91376" bIns="45687">
            <a:spAutoFit/>
          </a:bodyPr>
          <a:lstStyle/>
          <a:p>
            <a:pPr algn="ctr">
              <a:defRPr sz="24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Регионального центра сопровождения приема абитуриентов из числа лиц с ОВЗ и инвалидностью в профессиональные образовательные организации Ростовской 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89642" y="1135044"/>
            <a:ext cx="4275130" cy="147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7" rIns="91376" bIns="45687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общего и профессионального образования Ростовской области Государственное бюджетное профессиональное образовательное учреждение Ростовской области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«Новочеркасский колледж промышленных технологий и управления» (ГБПОУ РО «</a:t>
            </a:r>
            <a:r>
              <a:rPr 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НКПТиУ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Базовая профессиональная образовательная  организация осуществляющая поддержку региональной системы инклюзивного образования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74932" y="4921258"/>
            <a:ext cx="6357981" cy="1588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6370" y="5064134"/>
            <a:ext cx="6357981" cy="1588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17808" y="5207010"/>
            <a:ext cx="6357981" cy="1588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89246" y="5349886"/>
            <a:ext cx="6357981" cy="1588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Фигура, имеющая форму буквы L 23"/>
          <p:cNvSpPr/>
          <p:nvPr/>
        </p:nvSpPr>
        <p:spPr>
          <a:xfrm>
            <a:off x="5846766" y="1706548"/>
            <a:ext cx="642942" cy="1285884"/>
          </a:xfrm>
          <a:prstGeom prst="corner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Фигура, имеющая форму буквы L 24"/>
          <p:cNvSpPr/>
          <p:nvPr/>
        </p:nvSpPr>
        <p:spPr>
          <a:xfrm flipH="1">
            <a:off x="9775856" y="1635110"/>
            <a:ext cx="642942" cy="1285884"/>
          </a:xfrm>
          <a:prstGeom prst="corner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Фигура, имеющая форму буквы L 25"/>
          <p:cNvSpPr/>
          <p:nvPr/>
        </p:nvSpPr>
        <p:spPr>
          <a:xfrm rot="10800000">
            <a:off x="9775856" y="849292"/>
            <a:ext cx="642942" cy="1285884"/>
          </a:xfrm>
          <a:prstGeom prst="corner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Фигура, имеющая форму буквы L 26"/>
          <p:cNvSpPr/>
          <p:nvPr/>
        </p:nvSpPr>
        <p:spPr>
          <a:xfrm rot="10800000" flipH="1">
            <a:off x="5846766" y="777854"/>
            <a:ext cx="642942" cy="1285884"/>
          </a:xfrm>
          <a:prstGeom prst="corner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388" t="2650" r="8428" b="5918"/>
          <a:stretch>
            <a:fillRect/>
          </a:stretch>
        </p:blipFill>
        <p:spPr bwMode="auto">
          <a:xfrm>
            <a:off x="4275130" y="1277920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89378" y="13491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Контакты 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2320" y="2635242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Адрес: 346400,Ростовская область, Новочеркасск, ул. Александровская, д. 109, телефон/факс +7(8635)22-44-44 Время работы: Понедельник - Пятница: 8.30 - 17.00 E-mail: </a:t>
            </a:r>
            <a:r>
              <a:rPr lang="ru-RU" dirty="0" err="1" smtClean="0"/>
              <a:t>ntpp@rostobr.ru</a:t>
            </a:r>
            <a:endParaRPr lang="ru-RU" dirty="0"/>
          </a:p>
        </p:txBody>
      </p:sp>
      <p:sp>
        <p:nvSpPr>
          <p:cNvPr id="4101" name="AutoShape 5" descr="blob:https://web.whatsapp.com/7da4c4bb-7586-4a45-aee2-4359faf2b5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205-2\Downloads\7da4c4bb-7586-4a45-aee2-4359faf2b5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94" y="4206878"/>
            <a:ext cx="1919269" cy="1917395"/>
          </a:xfrm>
          <a:prstGeom prst="rect">
            <a:avLst/>
          </a:prstGeom>
          <a:noFill/>
        </p:spPr>
      </p:pic>
      <p:pic>
        <p:nvPicPr>
          <p:cNvPr id="4104" name="Picture 8" descr="C:\Users\205-2\Desktop\2021-12-16_13-24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1277920"/>
            <a:ext cx="35433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75724" y="3"/>
            <a:ext cx="1917677" cy="184942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271943" y="3135919"/>
            <a:ext cx="6016785" cy="7106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0" y="5778516"/>
            <a:ext cx="1846238" cy="177798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6730028"/>
            <a:ext cx="4199490" cy="8191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4602" y="420664"/>
            <a:ext cx="8577072" cy="1857608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/>
          <a:p>
            <a:pPr algn="ctr" defTabSz="977238">
              <a:spcBef>
                <a:spcPct val="0"/>
              </a:spcBef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ПРИЕМА АБИТУРИЕНТОВ ИЗ ЧИСЛА ЛИЦ С ОВЗ И ИНВАЛИДНОСТЬЮ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ПРОФЕССИОНАЛЬНЫЕ ОБРАЗОВАТЕЛЬНЫЕ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РОСТОВСКОЙ ОБЛАСТИ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0356" y="3349624"/>
            <a:ext cx="9622631" cy="2996763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/>
          <a:p>
            <a:pPr algn="just" defTabSz="977238">
              <a:spcBef>
                <a:spcPct val="20000"/>
              </a:spcBef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 в соответствии с «Положением по организации приемной кампании лиц с ограниченными возможностями здоровья и инвалидностью на обучение по программам среднего профессионального образования и профессионального обучения».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>
            <a:grpSpLocks noChangeAspect="1"/>
          </p:cNvGrpSpPr>
          <p:nvPr/>
        </p:nvGrpSpPr>
        <p:grpSpPr>
          <a:xfrm>
            <a:off x="5275262" y="3778250"/>
            <a:ext cx="1285884" cy="1285884"/>
            <a:chOff x="0" y="0"/>
            <a:chExt cx="6355080" cy="6355080"/>
          </a:xfrm>
          <a:solidFill>
            <a:srgbClr val="FFC000"/>
          </a:solidFill>
        </p:grpSpPr>
        <p:sp>
          <p:nvSpPr>
            <p:cNvPr id="14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060948" y="3563936"/>
            <a:ext cx="1714512" cy="1714512"/>
            <a:chOff x="0" y="0"/>
            <a:chExt cx="6355080" cy="6355080"/>
          </a:xfrm>
          <a:solidFill>
            <a:schemeClr val="tx1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277920"/>
            <a:ext cx="1774796" cy="47379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" y="5421325"/>
            <a:ext cx="1147243" cy="2135176"/>
          </a:xfrm>
          <a:prstGeom prst="rect">
            <a:avLst/>
          </a:prstGeom>
        </p:spPr>
      </p:pic>
      <p:sp>
        <p:nvSpPr>
          <p:cNvPr id="25" name="Равнобедренный треугольник 24"/>
          <p:cNvSpPr/>
          <p:nvPr/>
        </p:nvSpPr>
        <p:spPr>
          <a:xfrm rot="16200000">
            <a:off x="9418666" y="357190"/>
            <a:ext cx="1492234" cy="777854"/>
          </a:xfrm>
          <a:prstGeom prst="triangle">
            <a:avLst>
              <a:gd name="adj" fmla="val 51634"/>
            </a:avLst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7" rIns="91376" bIns="45687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74866" y="206350"/>
            <a:ext cx="7156731" cy="1069181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 ИНКЛЮЗИВНОГО </a:t>
            </a:r>
            <a:r>
              <a:rPr lang="ru-RU" sz="2105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</a:t>
            </a:r>
          </a:p>
          <a:p>
            <a:pPr algn="ctr"/>
            <a:endParaRPr lang="ru-RU" sz="2105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8" cstate="print"/>
          <a:srcRect l="2670" r="2670" b="4943"/>
          <a:stretch>
            <a:fillRect/>
          </a:stretch>
        </p:blipFill>
        <p:spPr>
          <a:xfrm>
            <a:off x="131726" y="206350"/>
            <a:ext cx="1714512" cy="1143008"/>
          </a:xfrm>
          <a:prstGeom prst="rect">
            <a:avLst/>
          </a:prstGeom>
        </p:spPr>
      </p:pic>
      <p:grpSp>
        <p:nvGrpSpPr>
          <p:cNvPr id="9" name="Group 10"/>
          <p:cNvGrpSpPr>
            <a:grpSpLocks noChangeAspect="1"/>
          </p:cNvGrpSpPr>
          <p:nvPr/>
        </p:nvGrpSpPr>
        <p:grpSpPr>
          <a:xfrm>
            <a:off x="9204352" y="206350"/>
            <a:ext cx="1000132" cy="1000132"/>
            <a:chOff x="0" y="0"/>
            <a:chExt cx="6355080" cy="6355080"/>
          </a:xfrm>
          <a:solidFill>
            <a:schemeClr val="tx1"/>
          </a:solidFill>
        </p:grpSpPr>
        <p:sp>
          <p:nvSpPr>
            <p:cNvPr id="10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26" name="Picture 2" descr="C:\Users\205-2\Downloads\3d0c71008b9643e0f6229814526f288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3296" y="1499315"/>
            <a:ext cx="4929222" cy="3449012"/>
          </a:xfrm>
          <a:prstGeom prst="rect">
            <a:avLst/>
          </a:prstGeom>
          <a:noFill/>
        </p:spPr>
      </p:pic>
      <p:pic>
        <p:nvPicPr>
          <p:cNvPr id="2" name="Picture 2" descr="C:\Users\205-2\Downloads\2a2b1102-4eed-4534-a967-61fa3d97b86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2452" y="4492630"/>
            <a:ext cx="4500594" cy="2714645"/>
          </a:xfrm>
          <a:prstGeom prst="rect">
            <a:avLst/>
          </a:prstGeom>
          <a:noFill/>
        </p:spPr>
      </p:pic>
      <p:pic>
        <p:nvPicPr>
          <p:cNvPr id="1029" name="Picture 5" descr="C:\Users\205-2\Downloads\__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03758" y="4278316"/>
            <a:ext cx="6286488" cy="3801828"/>
          </a:xfrm>
          <a:prstGeom prst="rect">
            <a:avLst/>
          </a:prstGeom>
          <a:noFill/>
        </p:spPr>
      </p:pic>
      <p:sp>
        <p:nvSpPr>
          <p:cNvPr id="18" name="AutoShape 8"/>
          <p:cNvSpPr/>
          <p:nvPr/>
        </p:nvSpPr>
        <p:spPr>
          <a:xfrm>
            <a:off x="1489048" y="4992696"/>
            <a:ext cx="2714644" cy="642942"/>
          </a:xfrm>
          <a:prstGeom prst="rect">
            <a:avLst/>
          </a:prstGeom>
          <a:solidFill>
            <a:srgbClr val="FFDB69"/>
          </a:solidFill>
        </p:spPr>
      </p:sp>
      <p:grpSp>
        <p:nvGrpSpPr>
          <p:cNvPr id="19" name="Group 12"/>
          <p:cNvGrpSpPr/>
          <p:nvPr/>
        </p:nvGrpSpPr>
        <p:grpSpPr>
          <a:xfrm>
            <a:off x="1346172" y="5135572"/>
            <a:ext cx="2819242" cy="675057"/>
            <a:chOff x="0" y="1059369"/>
            <a:chExt cx="2901860" cy="875926"/>
          </a:xfrm>
        </p:grpSpPr>
        <p:sp>
          <p:nvSpPr>
            <p:cNvPr id="20" name="TextBox 13"/>
            <p:cNvSpPr txBox="1"/>
            <p:nvPr/>
          </p:nvSpPr>
          <p:spPr>
            <a:xfrm>
              <a:off x="145185" y="1059369"/>
              <a:ext cx="2756675" cy="875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43"/>
                </a:lnSpc>
              </a:pPr>
              <a:r>
                <a:rPr lang="ru-RU" sz="1600" b="1" spc="202" dirty="0" smtClean="0">
                  <a:latin typeface="Arimo Italics"/>
                </a:rPr>
                <a:t>Педагог-дефектолог</a:t>
              </a:r>
              <a:endParaRPr lang="en-US" sz="1600" b="1" spc="202" dirty="0">
                <a:latin typeface="Arimo Italics"/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0" y="1170462"/>
              <a:ext cx="2136361" cy="480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7"/>
                </a:lnSpc>
              </a:pPr>
              <a:endParaRPr b="1"/>
            </a:p>
          </p:txBody>
        </p:sp>
      </p:grpSp>
      <p:sp>
        <p:nvSpPr>
          <p:cNvPr id="22" name="AutoShape 9"/>
          <p:cNvSpPr/>
          <p:nvPr/>
        </p:nvSpPr>
        <p:spPr>
          <a:xfrm>
            <a:off x="1489048" y="5778514"/>
            <a:ext cx="2703494" cy="642942"/>
          </a:xfrm>
          <a:prstGeom prst="rect">
            <a:avLst/>
          </a:prstGeom>
          <a:solidFill>
            <a:srgbClr val="FFDB69"/>
          </a:solidFill>
        </p:spPr>
      </p:sp>
      <p:sp>
        <p:nvSpPr>
          <p:cNvPr id="23" name="TextBox 16"/>
          <p:cNvSpPr txBox="1"/>
          <p:nvPr/>
        </p:nvSpPr>
        <p:spPr>
          <a:xfrm>
            <a:off x="1346172" y="5921390"/>
            <a:ext cx="314327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ru-RU" b="1" i="1" spc="202" dirty="0" smtClean="0">
                <a:latin typeface="Glacial Indifference Italics"/>
              </a:rPr>
              <a:t>Педагог-психолог</a:t>
            </a:r>
            <a:endParaRPr lang="en-US" b="1" i="1" spc="202" dirty="0">
              <a:latin typeface="Glacial Indifference Italics"/>
            </a:endParaRPr>
          </a:p>
        </p:txBody>
      </p:sp>
      <p:sp>
        <p:nvSpPr>
          <p:cNvPr id="24" name="AutoShape 9"/>
          <p:cNvSpPr/>
          <p:nvPr/>
        </p:nvSpPr>
        <p:spPr>
          <a:xfrm>
            <a:off x="1489048" y="6635770"/>
            <a:ext cx="2703494" cy="642942"/>
          </a:xfrm>
          <a:prstGeom prst="rect">
            <a:avLst/>
          </a:prstGeom>
          <a:solidFill>
            <a:srgbClr val="FFDB69"/>
          </a:solidFill>
        </p:spPr>
      </p:sp>
      <p:sp>
        <p:nvSpPr>
          <p:cNvPr id="26" name="TextBox 19"/>
          <p:cNvSpPr txBox="1"/>
          <p:nvPr/>
        </p:nvSpPr>
        <p:spPr>
          <a:xfrm>
            <a:off x="1631924" y="6707208"/>
            <a:ext cx="2214578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i="1" spc="202" dirty="0" smtClean="0">
                <a:latin typeface="Glacial Indifference"/>
              </a:rPr>
              <a:t>Специалист по инклюзивному образованию.</a:t>
            </a:r>
            <a:endParaRPr lang="en-US" sz="1400" b="1" i="1" spc="202" dirty="0">
              <a:latin typeface="Glacial Indifference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5-2\Desktop\kisspng-school-teacher-wypracowanie-clip-art-estudiante-5b09014674bb11.11299343152731680647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44" y="4635506"/>
            <a:ext cx="3286148" cy="2921020"/>
          </a:xfrm>
          <a:prstGeom prst="rect">
            <a:avLst/>
          </a:prstGeom>
          <a:noFill/>
        </p:spPr>
      </p:pic>
      <p:sp>
        <p:nvSpPr>
          <p:cNvPr id="4" name="AutoShape 4"/>
          <p:cNvSpPr/>
          <p:nvPr/>
        </p:nvSpPr>
        <p:spPr>
          <a:xfrm>
            <a:off x="0" y="0"/>
            <a:ext cx="2931482" cy="3168315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5" name="AutoShape 5"/>
          <p:cNvSpPr/>
          <p:nvPr/>
        </p:nvSpPr>
        <p:spPr>
          <a:xfrm>
            <a:off x="9921995" y="3"/>
            <a:ext cx="771409" cy="1277923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6" name="Group 6"/>
          <p:cNvGrpSpPr/>
          <p:nvPr/>
        </p:nvGrpSpPr>
        <p:grpSpPr>
          <a:xfrm>
            <a:off x="1489048" y="3349622"/>
            <a:ext cx="1250143" cy="117788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74734" y="3778250"/>
            <a:ext cx="874122" cy="823599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AutoShape 10"/>
          <p:cNvSpPr/>
          <p:nvPr/>
        </p:nvSpPr>
        <p:spPr>
          <a:xfrm flipV="1">
            <a:off x="3632191" y="832618"/>
            <a:ext cx="7230422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720438" y="2233196"/>
            <a:ext cx="81567" cy="568086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02722" y="1063606"/>
            <a:ext cx="8090678" cy="924422"/>
          </a:xfrm>
          <a:prstGeom prst="rect">
            <a:avLst/>
          </a:prstGeom>
        </p:spPr>
        <p:txBody>
          <a:bodyPr lIns="91392" tIns="45695" rIns="91392" bIns="45695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АБИТУРИЕНТАМИ 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06724" y="1777986"/>
            <a:ext cx="7286676" cy="4857784"/>
          </a:xfrm>
          <a:prstGeom prst="rect">
            <a:avLst/>
          </a:prstGeom>
        </p:spPr>
        <p:txBody>
          <a:bodyPr lIns="91392" tIns="45695" rIns="91392" bIns="45695">
            <a:normAutofit fontScale="40000" lnSpcReduction="20000"/>
          </a:bodyPr>
          <a:lstStyle/>
          <a:p>
            <a:pPr marL="342656" indent="-342656">
              <a:spcBef>
                <a:spcPct val="20000"/>
              </a:spcBef>
              <a:buFont typeface="Arial" pitchFamily="34" charset="0"/>
              <a:buChar char="•"/>
            </a:pPr>
            <a:endParaRPr lang="ru-RU" sz="5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656" indent="-342656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5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потенциальных студентов с инвалидностью или ограниченными возможностями здоровья о направлениях подготовки и профессиях, возможностях получения профессионального образования в инклюзивной форме, возможностях системы комплексного сопровождения учебного процесса; </a:t>
            </a:r>
          </a:p>
          <a:p>
            <a:pPr marL="342656" indent="-342656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консультирование  </a:t>
            </a:r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инвалидов, их родителей (законных представителей) по вопросам получения среднего; профессионального образования,</a:t>
            </a:r>
          </a:p>
          <a:p>
            <a:pPr marL="342656" indent="-342656">
              <a:spcBef>
                <a:spcPct val="20000"/>
              </a:spcBef>
              <a:buFont typeface="Wingdings" pitchFamily="2" charset="2"/>
              <a:buChar char="Ø"/>
            </a:pPr>
            <a:endParaRPr lang="ru-RU" sz="5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656" indent="-342656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5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5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рофдиагностика</a:t>
            </a:r>
            <a:r>
              <a:rPr lang="ru-RU" sz="5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выявляющая склонности абитуриентов; </a:t>
            </a:r>
          </a:p>
          <a:p>
            <a:pPr marL="342656" indent="-342656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5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5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рофконсультирование</a:t>
            </a:r>
            <a:r>
              <a:rPr lang="ru-RU" sz="5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способствующее самоопределению на основе анализа имеющихся ограничений и потенциальных возможностей.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1"/>
            <a:ext cx="2489180" cy="2706680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5" name="AutoShape 5"/>
          <p:cNvSpPr/>
          <p:nvPr/>
        </p:nvSpPr>
        <p:spPr>
          <a:xfrm>
            <a:off x="10204484" y="3"/>
            <a:ext cx="488920" cy="1135041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2" name="Group 6"/>
          <p:cNvGrpSpPr/>
          <p:nvPr/>
        </p:nvGrpSpPr>
        <p:grpSpPr>
          <a:xfrm>
            <a:off x="1547447" y="4484685"/>
            <a:ext cx="1250143" cy="117788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3" name="Group 8"/>
          <p:cNvGrpSpPr>
            <a:grpSpLocks noChangeAspect="1"/>
          </p:cNvGrpSpPr>
          <p:nvPr/>
        </p:nvGrpSpPr>
        <p:grpSpPr>
          <a:xfrm>
            <a:off x="1249692" y="4290764"/>
            <a:ext cx="874122" cy="823599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AutoShape 10"/>
          <p:cNvSpPr/>
          <p:nvPr/>
        </p:nvSpPr>
        <p:spPr>
          <a:xfrm flipV="1">
            <a:off x="3060684" y="1492234"/>
            <a:ext cx="7230422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720438" y="2233196"/>
            <a:ext cx="81567" cy="568086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Объект 2"/>
          <p:cNvSpPr txBox="1">
            <a:spLocks/>
          </p:cNvSpPr>
          <p:nvPr/>
        </p:nvSpPr>
        <p:spPr>
          <a:xfrm>
            <a:off x="3060684" y="1563672"/>
            <a:ext cx="6911805" cy="58198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7979" indent="-377979"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секретарей приемных комиссий по вопросам приема абитуриентов из числа лиц с ОВЗ и инвалидностью.</a:t>
            </a:r>
          </a:p>
          <a:p>
            <a:pPr marL="377979" indent="-377979"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информации от приемных комиссий ПОУ о количестве обращений и поданных заявлений о приеме на обучение от абитуриентов из числа лиц с ОВЗ и инвалидностью. </a:t>
            </a:r>
          </a:p>
          <a:p>
            <a:pPr marL="377979" indent="-377979"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работы приемной комиссии колледжа по приему абитуриентов из числа лиц с ОВЗ и инвалидностью.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979" indent="-377979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абитуриентов и их родителей по вопросам поступления в ПОУ: проведение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профдиагностики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консультирование педагогом-психологом колледжа по профессиональной ориентации абитуриента, консультирование заведующим и методистом отделения инклюзивного образования по имеющимся специальностям и профессиям в ПОУ Новосибирской области, правилам приема на обучение, особенностям вступительных испытаний и обучения лиц с ОВЗ и инвалидностью.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60618" y="0"/>
            <a:ext cx="7690692" cy="164307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defTabSz="1007943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СОПРОВОЖДЕНИЯ ПРИЕМА АБИТУРИЕНТОВ ИЗ ЧИСЛА ЛИЦ С ОВЗ И ИНВАЛИДНОСТЬЮ</a:t>
            </a:r>
            <a:b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ПРОФЕССИОНАЛЬНЫЕ ОБРАЗОВАТЕЛЬНЫЕ </a:t>
            </a:r>
            <a:r>
              <a:rPr lang="ru-RU" sz="2205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 РОСТОВСКОЙ  </a:t>
            </a:r>
            <a: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0" y="0"/>
            <a:ext cx="917544" cy="920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74866" y="2278052"/>
            <a:ext cx="50006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89510" y="3849688"/>
            <a:ext cx="50006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18402" y="5349886"/>
            <a:ext cx="50006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7478" y="3063870"/>
            <a:ext cx="8786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профессиональных образовательных организаций в субъекте Ростовской области, с которыми БПОО заключены соглашения сетевого взаимодействия по вопросам предоставления информационных и материально-технических ресурсов для обучения инвалидов и лиц с ОВЗ,  составило    </a:t>
            </a:r>
            <a:r>
              <a:rPr lang="ru-RU" sz="2400" b="1" dirty="0" smtClean="0"/>
              <a:t>80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478" y="4564068"/>
            <a:ext cx="95726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профессиональных образовательных организаций в других субъектах Российской Федерации, с которыми БПОО заключены соглашения сетевого взаимодействия межрегионального уровня по вопросам предоставления информационных и материально-технических ресурсов для обучения инвалидов и лиц с ОВЗ, составило  </a:t>
            </a:r>
            <a:r>
              <a:rPr lang="ru-RU" sz="2400" b="1" dirty="0" smtClean="0"/>
              <a:t>26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8916" y="1563672"/>
            <a:ext cx="9072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Доля профессиональных образовательных организаций в субъекте Ростовской области, с которыми заключены соглашения сетевого взаимодействии по вопросам предоставления информационных и материально-технических ресурсов для обучения инвалидов и лиц с ОВЗ, составило      </a:t>
            </a:r>
            <a:r>
              <a:rPr lang="ru-RU" sz="2400" b="1" dirty="0" smtClean="0"/>
              <a:t>69 %.</a:t>
            </a:r>
            <a:endParaRPr lang="ru-RU" sz="2400" b="1" dirty="0"/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774668" y="206350"/>
            <a:ext cx="8977114" cy="6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984" b="1" dirty="0">
                <a:latin typeface="Tahoma" panose="020B0604030504040204" pitchFamily="34" charset="0"/>
                <a:cs typeface="Tahoma" panose="020B0604030504040204" pitchFamily="34" charset="0"/>
              </a:rPr>
              <a:t>ВЗАИМОДЕЙСТВИЕ С ПРОФЕССИОНАЛЬНЫМИ ОБРАЗОВАТЕЛЬНЫМИ ОРГАНИЗАЦИЯМИ </a:t>
            </a:r>
            <a:r>
              <a:rPr lang="ru-RU" altLang="ru-RU" sz="1984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РОСТОВСКОЙ ОБЛАСТИ</a:t>
            </a:r>
            <a:endParaRPr lang="ru-RU" altLang="ru-RU" sz="1984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632980" y="6635770"/>
            <a:ext cx="917544" cy="920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060552" y="206350"/>
            <a:ext cx="7156731" cy="1069181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5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349358"/>
            <a:ext cx="1989114" cy="52341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189079"/>
            <a:ext cx="1147243" cy="1367421"/>
          </a:xfrm>
          <a:prstGeom prst="rect">
            <a:avLst/>
          </a:prstGeom>
        </p:spPr>
      </p:pic>
      <p:grpSp>
        <p:nvGrpSpPr>
          <p:cNvPr id="8" name="Group 10"/>
          <p:cNvGrpSpPr>
            <a:grpSpLocks noChangeAspect="1"/>
          </p:cNvGrpSpPr>
          <p:nvPr/>
        </p:nvGrpSpPr>
        <p:grpSpPr>
          <a:xfrm>
            <a:off x="8918600" y="277788"/>
            <a:ext cx="1000132" cy="1000132"/>
            <a:chOff x="0" y="0"/>
            <a:chExt cx="6355080" cy="6355080"/>
          </a:xfrm>
          <a:solidFill>
            <a:schemeClr val="tx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88982" y="6006109"/>
            <a:ext cx="9418666" cy="155039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03363" y="277789"/>
            <a:ext cx="7500990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АБИТУРИЕНТОВ ИЗ ЧИСЛА ЛИЦ С ИНВАЛИДНОСТЬЮ 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ЭТАПЕ ПОСТУПЛЕНИЯ В ПРОФЕССИОНАЛЬНУЮ ОБРАЗОВАТЕЛЬНУЮ ОРГАНИЗАЦИЮ 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060552" y="2492366"/>
            <a:ext cx="8357230" cy="371477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00794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регулярно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информацию обо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образовательных организациях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Ростовской области 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осуществляющих обучение по программам среднего профессионального образования и профессионального обучения, включая информацию: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образовательных программ с использованием дистанционных образовательных технологий,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электронного обучения;</a:t>
            </a:r>
          </a:p>
          <a:p>
            <a:pPr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условиях доступности для инвалидов объектов и предоставляемых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услуг;</a:t>
            </a:r>
          </a:p>
          <a:p>
            <a:pPr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создании специальных условий в образовательных организациях для обучения лиц с инвалидностью и ОВЗ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/>
          <a:srcRect l="2670" r="2670" b="4943"/>
          <a:stretch>
            <a:fillRect/>
          </a:stretch>
        </p:blipFill>
        <p:spPr>
          <a:xfrm>
            <a:off x="131726" y="206350"/>
            <a:ext cx="1714512" cy="1071570"/>
          </a:xfrm>
          <a:prstGeom prst="rect">
            <a:avLst/>
          </a:prstGeom>
        </p:spPr>
      </p:pic>
      <p:sp>
        <p:nvSpPr>
          <p:cNvPr id="27" name="Равнобедренный треугольник 26"/>
          <p:cNvSpPr/>
          <p:nvPr/>
        </p:nvSpPr>
        <p:spPr>
          <a:xfrm rot="16200000">
            <a:off x="9097195" y="321471"/>
            <a:ext cx="1563672" cy="920730"/>
          </a:xfrm>
          <a:prstGeom prst="triangle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7" rIns="91376" bIns="45687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0" y="-222278"/>
            <a:ext cx="2774932" cy="4135440"/>
          </a:xfrm>
          <a:prstGeom prst="diamond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846106" y="4905330"/>
            <a:ext cx="1500198" cy="2651170"/>
          </a:xfrm>
          <a:prstGeom prst="diamond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03164" y="2349490"/>
            <a:ext cx="2500330" cy="3857652"/>
          </a:xfrm>
          <a:prstGeom prst="diamond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6021" y="206350"/>
            <a:ext cx="8517379" cy="1105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5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</a:t>
            </a:r>
            <a: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ПРИЕМНОЙ КОМИССИИ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ОРГАНИЗАЦИИ 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0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46304" y="1635110"/>
            <a:ext cx="7892408" cy="48006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приемной комиссии образовательной организации, осуществляющей прием граждан по программам среднего профессионального образования и профессионального обучения,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специалист, ответственный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сопровождение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абитуриентов из числа лиц с ОВЗ и инвалидностью на этапе поступления в профессиональную образовательную организацию. </a:t>
            </a:r>
          </a:p>
          <a:p>
            <a:pPr marL="342900" indent="-342900" defTabSz="100794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абитуриентов из числа лиц с ОВЗ и инвалидностью включает в том числе ориентирование на освоение сходных профессиональных образовательных программ в данной или других профессиональных образовательных организациях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Ростовской области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случаях наличия рисков не поступления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846106" y="1063606"/>
            <a:ext cx="1143008" cy="1643074"/>
          </a:xfrm>
          <a:prstGeom prst="diamond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917544" y="3492498"/>
            <a:ext cx="1143008" cy="1643074"/>
          </a:xfrm>
          <a:prstGeom prst="diamond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203296" y="5635638"/>
            <a:ext cx="714380" cy="1214446"/>
          </a:xfrm>
          <a:prstGeom prst="diamond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54" y="2054218"/>
            <a:ext cx="9736597" cy="550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17610" y="920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6304" y="134912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доступность базовой профессиональной образовательной организации для абитуриентов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354" y="127792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Разработан сайт </a:t>
            </a:r>
            <a:r>
              <a:rPr lang="en-US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https://incl-nkptiu.ru/</a:t>
            </a:r>
            <a:r>
              <a:rPr lang="ru-RU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624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Tahoma</vt:lpstr>
      <vt:lpstr>Calibri</vt:lpstr>
      <vt:lpstr>Arimo Italics</vt:lpstr>
      <vt:lpstr>Glacial Indifference Italics</vt:lpstr>
      <vt:lpstr>Glacial Indifference</vt:lpstr>
      <vt:lpstr>Wingdings</vt:lpstr>
      <vt:lpstr>Office Theme</vt:lpstr>
      <vt:lpstr>1_Office Theme</vt:lpstr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&amp; Gold Abstract Geometric Certificate of Completion</dc:title>
  <cp:lastModifiedBy>205-2</cp:lastModifiedBy>
  <cp:revision>59</cp:revision>
  <dcterms:created xsi:type="dcterms:W3CDTF">2006-08-16T00:00:00Z</dcterms:created>
  <dcterms:modified xsi:type="dcterms:W3CDTF">2021-12-27T12:42:15Z</dcterms:modified>
  <dc:identifier>DAExF8zn9wE</dc:identifier>
</cp:coreProperties>
</file>