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329" r:id="rId3"/>
    <p:sldId id="339" r:id="rId4"/>
    <p:sldId id="340" r:id="rId5"/>
    <p:sldId id="341" r:id="rId6"/>
    <p:sldId id="343" r:id="rId7"/>
    <p:sldId id="344" r:id="rId8"/>
    <p:sldId id="330" r:id="rId9"/>
    <p:sldId id="331" r:id="rId10"/>
    <p:sldId id="345" r:id="rId11"/>
    <p:sldId id="333" r:id="rId12"/>
    <p:sldId id="346" r:id="rId13"/>
    <p:sldId id="336" r:id="rId14"/>
    <p:sldId id="347" r:id="rId15"/>
    <p:sldId id="33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E263"/>
    <a:srgbClr val="D5CA37"/>
    <a:srgbClr val="D0D5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16" autoAdjust="0"/>
    <p:restoredTop sz="92678" autoAdjust="0"/>
  </p:normalViewPr>
  <p:slideViewPr>
    <p:cSldViewPr>
      <p:cViewPr varScale="1">
        <p:scale>
          <a:sx n="76" d="100"/>
          <a:sy n="76" d="100"/>
        </p:scale>
        <p:origin x="90" y="6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F6280-4A9D-43BD-BFEF-D70E57ADD7EB}" type="datetimeFigureOut">
              <a:rPr lang="ru-RU" smtClean="0"/>
              <a:pPr/>
              <a:t>10.01.2023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29F8D-12BD-44C0-868C-CC52E6C17F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F6280-4A9D-43BD-BFEF-D70E57ADD7EB}" type="datetimeFigureOut">
              <a:rPr lang="ru-RU" smtClean="0"/>
              <a:pPr/>
              <a:t>10.01.2023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29F8D-12BD-44C0-868C-CC52E6C17F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F6280-4A9D-43BD-BFEF-D70E57ADD7EB}" type="datetimeFigureOut">
              <a:rPr lang="ru-RU" smtClean="0"/>
              <a:pPr/>
              <a:t>10.01.2023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29F8D-12BD-44C0-868C-CC52E6C17F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F6280-4A9D-43BD-BFEF-D70E57ADD7EB}" type="datetimeFigureOut">
              <a:rPr lang="ru-RU" smtClean="0"/>
              <a:pPr/>
              <a:t>10.01.2023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29F8D-12BD-44C0-868C-CC52E6C17F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F6280-4A9D-43BD-BFEF-D70E57ADD7EB}" type="datetimeFigureOut">
              <a:rPr lang="ru-RU" smtClean="0"/>
              <a:pPr/>
              <a:t>10.01.2023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29F8D-12BD-44C0-868C-CC52E6C17F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F6280-4A9D-43BD-BFEF-D70E57ADD7EB}" type="datetimeFigureOut">
              <a:rPr lang="ru-RU" smtClean="0"/>
              <a:pPr/>
              <a:t>10.01.2023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29F8D-12BD-44C0-868C-CC52E6C17F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F6280-4A9D-43BD-BFEF-D70E57ADD7EB}" type="datetimeFigureOut">
              <a:rPr lang="ru-RU" smtClean="0"/>
              <a:pPr/>
              <a:t>10.01.2023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29F8D-12BD-44C0-868C-CC52E6C17F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F6280-4A9D-43BD-BFEF-D70E57ADD7EB}" type="datetimeFigureOut">
              <a:rPr lang="ru-RU" smtClean="0"/>
              <a:pPr/>
              <a:t>10.01.2023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29F8D-12BD-44C0-868C-CC52E6C17F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F6280-4A9D-43BD-BFEF-D70E57ADD7EB}" type="datetimeFigureOut">
              <a:rPr lang="ru-RU" smtClean="0"/>
              <a:pPr/>
              <a:t>10.01.2023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29F8D-12BD-44C0-868C-CC52E6C17F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F6280-4A9D-43BD-BFEF-D70E57ADD7EB}" type="datetimeFigureOut">
              <a:rPr lang="ru-RU" smtClean="0"/>
              <a:pPr/>
              <a:t>10.01.2023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29F8D-12BD-44C0-868C-CC52E6C17F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F6280-4A9D-43BD-BFEF-D70E57ADD7EB}" type="datetimeFigureOut">
              <a:rPr lang="ru-RU" smtClean="0"/>
              <a:pPr/>
              <a:t>10.01.2023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29F8D-12BD-44C0-868C-CC52E6C17F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7F6280-4A9D-43BD-BFEF-D70E57ADD7EB}" type="datetimeFigureOut">
              <a:rPr lang="ru-RU" smtClean="0"/>
              <a:pPr/>
              <a:t>10.01.2023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429F8D-12BD-44C0-868C-CC52E6C17F7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fmc-spo.ru/?ysclid=lcolrg87cp271523064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incl-nkptiu.ru/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071546"/>
          </a:xfrm>
          <a:prstGeom prst="rect">
            <a:avLst/>
          </a:prstGeom>
          <a:solidFill>
            <a:srgbClr val="F7E263"/>
          </a:solidFill>
          <a:ln>
            <a:solidFill>
              <a:srgbClr val="F7E2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19937" y="16034"/>
            <a:ext cx="1070987" cy="1071586"/>
          </a:xfrm>
          <a:prstGeom prst="rect">
            <a:avLst/>
          </a:prstGeom>
        </p:spPr>
      </p:pic>
      <p:pic>
        <p:nvPicPr>
          <p:cNvPr id="7" name="Рисунок 6" descr="логотип министерства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169" y="0"/>
            <a:ext cx="1051136" cy="1103693"/>
          </a:xfrm>
          <a:prstGeom prst="rect">
            <a:avLst/>
          </a:prstGeom>
        </p:spPr>
      </p:pic>
      <p:pic>
        <p:nvPicPr>
          <p:cNvPr id="8" name="Рисунок 7" descr="лого колледж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75656" y="69188"/>
            <a:ext cx="985071" cy="985071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500034" y="1857364"/>
            <a:ext cx="8215370" cy="2786082"/>
          </a:xfrm>
          <a:prstGeom prst="roundRect">
            <a:avLst/>
          </a:prstGeom>
          <a:solidFill>
            <a:srgbClr val="F7E263"/>
          </a:solidFill>
          <a:ln>
            <a:solidFill>
              <a:srgbClr val="F7E2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Особенности организации работы с обучающимися, имеющими различные типы нарушений здоровья</a:t>
            </a:r>
            <a:endParaRPr lang="ru-RU" sz="28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000496" y="5000636"/>
            <a:ext cx="4714908" cy="1000132"/>
          </a:xfrm>
          <a:prstGeom prst="roundRect">
            <a:avLst/>
          </a:prstGeom>
          <a:solidFill>
            <a:srgbClr val="F7E263"/>
          </a:solidFill>
          <a:ln>
            <a:solidFill>
              <a:srgbClr val="F7E2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Заведующий </a:t>
            </a:r>
            <a:r>
              <a:rPr lang="ru-RU" sz="1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отделом инклюзивного </a:t>
            </a:r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образования </a:t>
            </a:r>
            <a:r>
              <a:rPr lang="ru-RU" sz="1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ГБПОУ РО «</a:t>
            </a:r>
            <a:r>
              <a:rPr lang="ru-RU" sz="16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НКПТиУ</a:t>
            </a:r>
            <a:r>
              <a:rPr lang="ru-RU" sz="1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r>
              <a:rPr lang="ru-RU" sz="1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Чеботарева Татьяна Алексеевна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32009" y="0"/>
            <a:ext cx="1123449" cy="11234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18380"/>
            <a:ext cx="8229600" cy="495052"/>
          </a:xfrm>
        </p:spPr>
        <p:txBody>
          <a:bodyPr>
            <a:no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Обучающиеся с нарушениями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слуха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4238" y="502308"/>
            <a:ext cx="9036496" cy="6306454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учебно-методическому и информационному обеспечению образовательной программы: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Учебные и информационные ресурсы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учебники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электронном и печатном варианте;</a:t>
            </a:r>
          </a:p>
          <a:p>
            <a:pPr algn="just">
              <a:spcBef>
                <a:spcPts val="0"/>
              </a:spcBef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учебные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пособия, материалы для самостоятельной работы в печатной форме или в форме электронного документа;</a:t>
            </a:r>
          </a:p>
          <a:p>
            <a:pPr algn="just">
              <a:spcBef>
                <a:spcPts val="0"/>
              </a:spcBef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виртуальных лабораторных работ;</a:t>
            </a:r>
          </a:p>
          <a:p>
            <a:pPr algn="just">
              <a:spcBef>
                <a:spcPts val="0"/>
              </a:spcBef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учебные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в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видеоформате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сурдопереводом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или субтитрами;</a:t>
            </a:r>
          </a:p>
          <a:p>
            <a:pPr algn="just">
              <a:spcBef>
                <a:spcPts val="0"/>
              </a:spcBef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электронные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 ресурсы;</a:t>
            </a:r>
          </a:p>
          <a:p>
            <a:pPr algn="just">
              <a:spcBef>
                <a:spcPts val="0"/>
              </a:spcBef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мультимедийные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ресурсы;</a:t>
            </a:r>
          </a:p>
          <a:p>
            <a:pPr algn="just">
              <a:spcBef>
                <a:spcPts val="0"/>
              </a:spcBef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программное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для текстовой, голосовой и видеосвязи периодические издания в электронном и печатном варианте.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организации практической подготовки обучающихся с инвалидностью и 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ОВЗ: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Предъявляются требования к оборудованию рабочего места: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Рабочее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(при необходимости) должно быть обеспечено звукоусиливающей аппаратурой, визуальными индикаторами, которые преобразуют звуковые сигналы в световые, речевые сигналы в текстовую бегущую строку для ориентировки лиц с нарушениями слуха. Оборудование ограждения движущихся механизмов, лестничных пролетов и других опасных зон в соответствии с действующими требованиями стандартов системы безопасности труда;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Создаются специальные условия (при необходимости) в процессе организации и проведения практической подготовки:</a:t>
            </a:r>
          </a:p>
          <a:p>
            <a:pPr algn="just">
              <a:spcBef>
                <a:spcPts val="0"/>
              </a:spcBef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 программного и методического обеспечения образовательного процесса, которые увеличивают наглядность обучения и активизируют использование всех доступных видов коммуникации;</a:t>
            </a:r>
          </a:p>
          <a:p>
            <a:pPr algn="just">
              <a:spcBef>
                <a:spcPts val="0"/>
              </a:spcBef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дублирование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звуковой справочной информации различной визуальной наглядностью;</a:t>
            </a:r>
          </a:p>
          <a:p>
            <a:pPr algn="just">
              <a:spcBef>
                <a:spcPts val="0"/>
              </a:spcBef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наглядного сопровождения изучаемого материала: схемы, таблицы, графики, опорные конспекты, раздаточный материал;</a:t>
            </a:r>
          </a:p>
          <a:p>
            <a:pPr algn="just">
              <a:spcBef>
                <a:spcPts val="0"/>
              </a:spcBef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деление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изучаемого материала на небольшие блоки;</a:t>
            </a:r>
          </a:p>
          <a:p>
            <a:pPr algn="just">
              <a:spcBef>
                <a:spcPts val="0"/>
              </a:spcBef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со зрительными образами;</a:t>
            </a:r>
          </a:p>
          <a:p>
            <a:pPr algn="just">
              <a:spcBef>
                <a:spcPts val="0"/>
              </a:spcBef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сочетание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занятиях всех видов речевой деятельности (говорения, слушания, чтения, письма) на основе зрительного восприятия лица говорящего.</a:t>
            </a:r>
          </a:p>
          <a:p>
            <a:pPr algn="just">
              <a:spcBef>
                <a:spcPts val="0"/>
              </a:spcBef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территория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ПОО, профильного предприятия/ организации должна быть оснащена системой ориентиров и визуальной информации и предупреждения о возможных источниках опасности и препятствиях. Текстовая информация должна быть максимально краткой. Ориентиры-указатели направления движения – однотипные для всего здания. Размеры указателей и знаков должны обеспечить непрерывность и адекватность информации.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Реализуются технологии активизации речевой деятельности: соблюдение режима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слухо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-зрительного восприятия речи, который включает в себя использование различных видов коммуникации; перевод письменной речи в устную и наоборот; использование специальных программ.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Используются технологии индивидуализации обучения: учет темпов работы и утомляемости, предоставление дополнительных консультаций. 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государственной итоговой аттестации выпускников с инвалидностью и/или 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ОВЗ: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рганизация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питания и перерывов для  проведения необходимых лечебных и профилактических мероприятий во время проведения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экзамена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обеспечивается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звукоусиливающей аппаратуры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коллективного или индивидуального пользования;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привлечение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при необходимости, ассистента-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сурдопереводчика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(для глухих и слабослышащих участников экзамена);</a:t>
            </a:r>
          </a:p>
          <a:p>
            <a:pPr algn="just">
              <a:spcBef>
                <a:spcPts val="0"/>
              </a:spcBef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их желанию государственный экзамен может проводиться в письменной форме.</a:t>
            </a:r>
          </a:p>
          <a:p>
            <a:pPr algn="just">
              <a:spcBef>
                <a:spcPts val="0"/>
              </a:spcBef>
            </a:pP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328" y="6069339"/>
            <a:ext cx="1689660" cy="73942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93" y="404664"/>
            <a:ext cx="9144793" cy="97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5312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376403"/>
          </a:xfrm>
        </p:spPr>
        <p:txBody>
          <a:bodyPr>
            <a:normAutofit fontScale="90000"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Обучающиеся с нарушениями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зрения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348" y="724661"/>
            <a:ext cx="8928992" cy="602128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5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материально-техническому обеспечению образовательной программы:</a:t>
            </a:r>
            <a:endParaRPr lang="ru-RU" sz="5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рабочего места: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рекомендуется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выделить для обучающегося место в первом ряду, у окна</a:t>
            </a:r>
          </a:p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учебные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помещения оборудуются комбинированной системой общего искусственного и местного освещения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 со светобоязнью над учебными столами предусматривается раздельное включение отдельных групп светильников общего освещения;</a:t>
            </a:r>
          </a:p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опасные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обучающихся с нарушением зрения места должны иметь ограждения, обеспечивающие полную безопасность; двери и шкафы всегда должны быть закрыты, их нельзя оставлять приоткрытыми;</a:t>
            </a:r>
          </a:p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предупреждать об изменении расположения мебели в аудитории, привычного расположения предметов, которыми он пользуется;</a:t>
            </a:r>
          </a:p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аудитории визуальных ориентиров, выполненных яркими цветами, пиктограмм, освещаемых указателей, надписей, подсветки в затемненных местах (в шкафах для книг, пособий);</a:t>
            </a:r>
          </a:p>
          <a:p>
            <a:pPr marL="0" indent="0">
              <a:buNone/>
            </a:pPr>
            <a:endParaRPr lang="ru-RU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Технические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программные средства общего и специального назначения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адаптация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официального сайта образовательной организации;</a:t>
            </a:r>
          </a:p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дисплей  и принтер с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использованием системы Брайля (рельефно-точечный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шрифт);</a:t>
            </a:r>
          </a:p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экранного доступа с синтезом речи;</a:t>
            </a:r>
          </a:p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экранного увеличения;</a:t>
            </a:r>
          </a:p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синтеза речи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TTS (Text-To-Speech);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читающая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машина;</a:t>
            </a:r>
          </a:p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стационарный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электронный увеличитель;</a:t>
            </a:r>
          </a:p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ручное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увеличивающее устройство (портативная электронная лупа); </a:t>
            </a:r>
          </a:p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электронный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увеличитель для удаленного просмотра;</a:t>
            </a:r>
          </a:p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мультимедийная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библиотека с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медиагидом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sz="4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5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</a:t>
            </a:r>
            <a:r>
              <a:rPr lang="ru-RU" sz="5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учебно-методическому и информационному обеспечению образовательной программы:</a:t>
            </a:r>
            <a:r>
              <a:rPr lang="ru-RU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5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Учебные и информационные ресурсы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учебники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электронном и печатном варианте;</a:t>
            </a:r>
          </a:p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учебные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пособия, материалы для самостоятельной работы в печатной форме (выполненные укрупненным шрифтом, шрифтом Брайля) или в форме электронного документа;</a:t>
            </a:r>
          </a:p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рельефные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наглядные пособия, муляжи естественной формы и размера;</a:t>
            </a:r>
          </a:p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виртуальных лабораторных работ;</a:t>
            </a:r>
          </a:p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учебные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в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аудиоформате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поддержки учебного процесса образовательной организации, функционирующая на программной образовательной платформе;</a:t>
            </a:r>
          </a:p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электронные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 ресурсы;</a:t>
            </a:r>
          </a:p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мультимедийные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ресурсы;</a:t>
            </a:r>
          </a:p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сервис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видеоконференций;</a:t>
            </a:r>
          </a:p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программное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для текстовой, голосовой и видеосвязи;</a:t>
            </a:r>
          </a:p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периодические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издания в электронном и печатном варианте.</a:t>
            </a:r>
          </a:p>
          <a:p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3" y="365407"/>
            <a:ext cx="9144793" cy="17070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8059" y="6165304"/>
            <a:ext cx="1640926" cy="718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39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376403"/>
          </a:xfrm>
        </p:spPr>
        <p:txBody>
          <a:bodyPr>
            <a:normAutofit fontScale="90000"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Обучающиеся с нарушениями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зрения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107" y="620688"/>
            <a:ext cx="8928992" cy="6237312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ru-RU" sz="4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организации практической подготовки обучающихся с инвалидностью и </a:t>
            </a:r>
            <a:r>
              <a:rPr lang="ru-RU" sz="4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ОВЗ:</a:t>
            </a:r>
            <a:r>
              <a:rPr lang="ru-RU" sz="4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Предъявляются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оборудованию рабочего места: применение индивидуальных светильников для регулирования светового потока; оборудование места системой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тифлотехнических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ориентиров (осязательных, слуховых, зрительных), обеспечивающих ориентировку инвалидов;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Создаются специальные условия (при необходимости) в процессе организации и проведения практической подготовки: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деление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сложного материала на части для облегчения усвоения данного материала незрячим, использование алгоритма для обследования предметов, усвоения определенного материала;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озвучивание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визуальной информации, представленной обучающимся в ходе занятий, в том числе посредством мультимедийных средств и устройств оптического сканирования;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вести запись информации студентами в удобной для них форме: аудиально, аудиовизуально, в виде пометок в заранее подготовленном тексте;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доступности информации для тактильного и зрительного восприятия слепыми и слабовидящими с остаточным зрением: выпуклые (объемные) схемы, рисунки для уточнения, обобщения информации; обеспечивается наличие подписей и описания крупным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рельефно­контрастным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шрифтом (на белом или желтом фоне) и с применением шрифта Брайля; образовательный контент предоставляется в текстовом электронном формате; использование четкого и увеличенного по размеру шрифта;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альтернативных форматов печатных материалов (аудиофайлы и мультимедийные средства вместе с устройствами оптического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сканирвоания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минимизация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заданий, требующих активного использования зрительной памяти и зрительного внимания;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особого речевого режима подачи информации: текст читается громко, разборчиво, отчетливо, с паузами между смысловыми блоками, интонированием, повторением, акцентированием;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Обеспечивается (при необходимости) оснащение специальным оборудованием: специальные устройства для чтения «говорящих книг», ручной и стационарный электронный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видеоувеличитель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лупа, лупа с подсветкой, медицинский термометр и тонометр с речевым выходом, мини-ноутбук с программами речевого экранного доступа, диктофон цифровой и др.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Может быть предусмотрена пространственная адаптация помещений: для облегчения ориентировки обучающихся с остаточным зрением использование контрастности путей движения относительно стен, дверей, системы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радиоинформирвоания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звукового ориентирования на путях движения с обозначением помещений; окрашивание дорожек для проходов в светлые тона на темном фоне; использование комплектов съемных покрытий для рабочих поверхностей, подобранных по цветовому контрасту к различным материалам.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специализированных индивидуальных компьютерных средств: сканирование текста с речевым выводом, экранные лупы (увеличители), программы чтения информации с экрана, голосовые калькуляторы, синтезатор речи по тексту, дисплеи, принтеры, клавиатуры Брайля;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тифлокомпьютеры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незрячих и др.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технологий индивидуализации обучения: возможность применения индивидуальных устройств и средств, учет темпов работы; предоставление дополнительных консультаций по программам практической подготовки.</a:t>
            </a:r>
          </a:p>
          <a:p>
            <a:pPr marL="0" indent="0" algn="just">
              <a:buNone/>
            </a:pPr>
            <a:endParaRPr lang="ru-RU" sz="31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4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  <a:r>
              <a:rPr lang="ru-RU" sz="4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государственной итоговой аттестации выпускников с инвалидностью и/или </a:t>
            </a:r>
            <a:r>
              <a:rPr lang="ru-RU" sz="4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ОВЗ:</a:t>
            </a:r>
            <a:endParaRPr lang="ru-RU" sz="43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3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 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проведении государственной итоговой аттестации обеспечивается соблюдение следующих требований:</a:t>
            </a:r>
          </a:p>
          <a:p>
            <a:pPr algn="just"/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обеспечивается индивидуальное равномерное освещение не менее 300 люкс - возможно использование индивидуальных светодиодных средств освещения (настольные лампы) с регулировкой освещения в динамическом диапазоне до 600 люкс, но не менее 300 люкс при отсутствии динамической регулировки;</a:t>
            </a:r>
          </a:p>
          <a:p>
            <a:pPr algn="just"/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выпускникам для выполнения задания при необходимости предоставляется увеличивающее устройство;</a:t>
            </a:r>
          </a:p>
          <a:p>
            <a:pPr algn="just"/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для выполнения, а также инструкция о порядке проведения государственной аттестации оформляются увеличенным шрифтом.</a:t>
            </a:r>
          </a:p>
          <a:p>
            <a:endParaRPr lang="ru-RU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3" y="365407"/>
            <a:ext cx="9144793" cy="17070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4367" y="6329982"/>
            <a:ext cx="1264617" cy="553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82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69381"/>
            <a:ext cx="8640960" cy="504056"/>
          </a:xfrm>
        </p:spPr>
        <p:txBody>
          <a:bodyPr>
            <a:no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Обучающиеся с нарушениями опорно-двигательного аппарата</a:t>
            </a:r>
            <a:endParaRPr lang="ru-RU" sz="10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71" y="673348"/>
            <a:ext cx="8784976" cy="6184652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материально-техническому обеспечению образовательной программы: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рабочего места: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рабочее/учебное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обучающегося создается индивидуально с учетом его особых образовательных потребностей, а также сопутствующих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нейросенсорных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нарушений;</a:t>
            </a:r>
          </a:p>
          <a:p>
            <a:pPr algn="just">
              <a:spcBef>
                <a:spcPts val="0"/>
              </a:spcBef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размеров рабочей зоны на одно место, с учетом подъезда и разворота кресла-коляски;</a:t>
            </a:r>
          </a:p>
          <a:p>
            <a:pPr algn="just">
              <a:spcBef>
                <a:spcPts val="0"/>
              </a:spcBef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ширины прохода между рядами столов;</a:t>
            </a:r>
          </a:p>
          <a:p>
            <a:pPr algn="just">
              <a:spcBef>
                <a:spcPts val="0"/>
              </a:spcBef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учебного места учитываются возможности и особенности моторики, восприятия, внимания, памяти обучающегося;</a:t>
            </a:r>
          </a:p>
          <a:p>
            <a:pPr algn="just">
              <a:spcBef>
                <a:spcPts val="0"/>
              </a:spcBef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инвалидов-колясочников предусматриваются места в первом ряду, ближайшие от входа в помещение;</a:t>
            </a:r>
          </a:p>
          <a:p>
            <a:pPr algn="just">
              <a:spcBef>
                <a:spcPts val="0"/>
              </a:spcBef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установка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(перемещение) учебной доски в зоне доступности инвалида на коляске;</a:t>
            </a:r>
          </a:p>
          <a:p>
            <a:pPr algn="just">
              <a:spcBef>
                <a:spcPts val="0"/>
              </a:spcBef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аудитория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должна быть оборудована столами, регулируемыми по росту обучающихся, а также специализированными креслами-столами с индивидуальными средствами фиксации, предписанными в медицинских рекомендациях;</a:t>
            </a:r>
          </a:p>
          <a:p>
            <a:pPr algn="just">
              <a:spcBef>
                <a:spcPts val="0"/>
              </a:spcBef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оснащение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аудитории персональными компьютерами, техническими приспособлениями (специальная клавиатура, различные контакторы, заменяющие мышь, джойстики, трекболы, головная компьютерная мышь, выносные кнопки разных цветов и диаметров, сенсорные планшеты и т.д.);</a:t>
            </a:r>
          </a:p>
          <a:p>
            <a:pPr algn="just">
              <a:spcBef>
                <a:spcPts val="0"/>
              </a:spcBef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персональный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 должен быть оснащен виртуальной экранной клавиатурой, коммуникационными каналами, программными продуктами;</a:t>
            </a:r>
          </a:p>
          <a:p>
            <a:pPr algn="just">
              <a:spcBef>
                <a:spcPts val="0"/>
              </a:spcBef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крепления тетрадей и книг на столе обучающегося можно разместить специальные магниты и кнопки, наклонные доски для письма.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Технические 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программные средства общего и специального назначения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spcBef>
                <a:spcPts val="0"/>
              </a:spcBef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качестве простых технических средств, служащих для облегчения процесса письма, можно использовать увеличенные в размерах ручки и специальные накладки к ним, позволяющие удерживать ручку и манипулировать ею с минимальными усилиями, а также утяжеленными (с дополнительным грузом) ручками, снижающими проявления тремора при письме;</a:t>
            </a:r>
          </a:p>
          <a:p>
            <a:pPr lvl="0" algn="just">
              <a:spcBef>
                <a:spcPts val="0"/>
              </a:spcBef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специальная клавиатура: клавиатура с большими кнопками и разделяющей клавиши накладкой и/или специализированная клавиатура с минимальным усилием для позиционирования и ввода и/или сенсорная клавиатура;</a:t>
            </a:r>
          </a:p>
          <a:p>
            <a:pPr lvl="0" algn="just">
              <a:spcBef>
                <a:spcPts val="0"/>
              </a:spcBef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виртуальная экранная клавиатура;</a:t>
            </a:r>
          </a:p>
          <a:p>
            <a:pPr lvl="0" algn="just">
              <a:spcBef>
                <a:spcPts val="0"/>
              </a:spcBef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головная компьютерная мышь;</a:t>
            </a:r>
          </a:p>
          <a:p>
            <a:pPr lvl="0" algn="just">
              <a:spcBef>
                <a:spcPts val="0"/>
              </a:spcBef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ножная компьютерная мышь;</a:t>
            </a:r>
          </a:p>
          <a:p>
            <a:pPr lvl="0" algn="just">
              <a:spcBef>
                <a:spcPts val="0"/>
              </a:spcBef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выносные компьютерные кнопки;</a:t>
            </a:r>
          </a:p>
          <a:p>
            <a:pPr lvl="0" algn="just">
              <a:spcBef>
                <a:spcPts val="0"/>
              </a:spcBef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компьютерный джойстик или компьютерный роллер;</a:t>
            </a:r>
          </a:p>
          <a:p>
            <a:pPr lvl="0" algn="just">
              <a:spcBef>
                <a:spcPts val="0"/>
              </a:spcBef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сенсорный планшет;</a:t>
            </a:r>
          </a:p>
          <a:p>
            <a:pPr lvl="0" algn="just">
              <a:spcBef>
                <a:spcPts val="0"/>
              </a:spcBef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компьютерная мышь с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прикусывателем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 algn="just">
              <a:spcBef>
                <a:spcPts val="0"/>
              </a:spcBef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ай-</a:t>
            </a:r>
            <a:r>
              <a:rPr lang="ru-RU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трекер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ru-RU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Учебные 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информационные ресурсы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учебники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электронном и печатном варианте;</a:t>
            </a:r>
          </a:p>
          <a:p>
            <a:pPr>
              <a:spcBef>
                <a:spcPts val="0"/>
              </a:spcBef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учебные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пособия, материалы для самостоятельной работы в печатной форме или в форме электронного документа;</a:t>
            </a:r>
          </a:p>
          <a:p>
            <a:pPr>
              <a:spcBef>
                <a:spcPts val="0"/>
              </a:spcBef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виртуальных лабораторных работ;</a:t>
            </a:r>
          </a:p>
          <a:p>
            <a:pPr>
              <a:spcBef>
                <a:spcPts val="0"/>
              </a:spcBef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электронные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 ресурсы;</a:t>
            </a:r>
          </a:p>
          <a:p>
            <a:pPr>
              <a:spcBef>
                <a:spcPts val="0"/>
              </a:spcBef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мультимедийные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ресурсы;</a:t>
            </a:r>
          </a:p>
          <a:p>
            <a:pPr>
              <a:spcBef>
                <a:spcPts val="0"/>
              </a:spcBef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сервис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видеоконференций;</a:t>
            </a:r>
          </a:p>
          <a:p>
            <a:pPr>
              <a:spcBef>
                <a:spcPts val="0"/>
              </a:spcBef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программное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для текстовой, голосовой и видеосвязи;</a:t>
            </a:r>
          </a:p>
          <a:p>
            <a:pPr marL="0" lvl="0" indent="0" algn="just">
              <a:spcBef>
                <a:spcPts val="0"/>
              </a:spcBef>
              <a:buNone/>
            </a:pPr>
            <a:endParaRPr lang="ru-RU" sz="10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6296" y="5994925"/>
            <a:ext cx="2049700" cy="89698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93" y="502645"/>
            <a:ext cx="9144793" cy="170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8472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69381"/>
            <a:ext cx="8640960" cy="504056"/>
          </a:xfrm>
        </p:spPr>
        <p:txBody>
          <a:bodyPr>
            <a:no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Обучающиеся с нарушениями опорно-двигательного аппарата</a:t>
            </a:r>
            <a:endParaRPr lang="ru-RU" sz="10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71" y="673348"/>
            <a:ext cx="8784976" cy="61846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организации практической подготовки обучающихся с инвалидностью и 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ОВЗ: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 algn="just">
              <a:buAutoNum type="arabicPeriod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Предъявляются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оборудованию рабочего места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/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Оснащение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специальным сиденьем, которое обеспечивает компенсацию усилия при вставании, специальными приспособлениями для управления и обслуживания оборудования, устройствами для захвата и удержания предметов и деталей, которые компенсируют полностью или частично либо замещают нарушения функций организма. </a:t>
            </a:r>
          </a:p>
          <a:p>
            <a:pPr algn="just"/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инвалидов, передвигающихся на креслах-колясках, предполагается оснащение специального рабочего места оборудованием, которое обеспечивает возможность подъезда к рабочему месту и разворота кресла-коляски. Пространство под элементами оборудования должно создавать условия подъезда и работы на кресле-коляске. Оборудование ограждения движущихся механизмов, лестничных пролетов и других опасных зон в соответствии с действующими требованиями стандартов системы безопасности труда;</a:t>
            </a:r>
          </a:p>
          <a:p>
            <a:pPr marL="0" indent="0" algn="just">
              <a:buNone/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Создаются специальные условия (при необходимости) в процессе организации и проведения практической подготовки:</a:t>
            </a:r>
          </a:p>
          <a:p>
            <a:pPr algn="just"/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специального оборудования, которое позволяет компенсировать двигательный дефект (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вертикализаторы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коляски, трости, ходунки и т.д.);</a:t>
            </a:r>
          </a:p>
          <a:p>
            <a:pPr algn="just"/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 предупреждения причинения вреда на путях движения в помещения, эвакуации из них и пребывания них;</a:t>
            </a:r>
          </a:p>
          <a:p>
            <a:pPr algn="just"/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использования индивидуальных технических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средств;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помещения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должны быть без строительных препятствий – перепадов пола, бордюрных камней, лестниц, тамбуров, дверных проемов, порогов, преимущественно на первом или втором этаже. </a:t>
            </a:r>
          </a:p>
          <a:p>
            <a:pPr algn="just"/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расположении помещений на этажах выше первого обеспечить условия передвижения по вертикальным коммуникациям и условия гарантированной эвакуации </a:t>
            </a:r>
          </a:p>
          <a:p>
            <a:pPr marL="0" indent="0" algn="just">
              <a:buNone/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Обеспечивается реализация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здоровьесберегающих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технологий: соблюдение ортопедического режима (использование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вертикализаторов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инвалидных колясок, ходунков); постоянная смена положения тела с целью нормализации тонуса мышц спины; доступность архитектурной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безбарьерная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среда.</a:t>
            </a:r>
          </a:p>
          <a:p>
            <a:pPr marL="0" indent="0" algn="just">
              <a:buNone/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Применяются специализированные индивидуальные компьютерные средства: специальные клавиатуры, мыши, компьютерная программа «виртуальная клавиатура» и др. </a:t>
            </a:r>
          </a:p>
          <a:p>
            <a:pPr marL="0" indent="0" algn="just">
              <a:buNone/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Используются технологии индивидуализации обучения: возможность применения индивидуальных устройств и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средств,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обязательный учет темпов работы и утомляемости, предоставление студентам дополнительных консультаций по программам практической подготовки</a:t>
            </a:r>
          </a:p>
          <a:p>
            <a:pPr marL="0" indent="0" algn="just">
              <a:buNone/>
            </a:pP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государственной итоговой аттестации выпускников с инвалидностью и/или 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ОВЗ: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лиц с нарушениями опорно-двигательного аппарата (с тяжелыми нарушениями двигательных функций верхних конечностей или отсутствием верхних конечностей): </a:t>
            </a:r>
          </a:p>
          <a:p>
            <a:pPr algn="just"/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письменные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выполняются на компьютере со специализированным программным обеспечением или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надиктовываются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ассистенту;</a:t>
            </a:r>
          </a:p>
          <a:p>
            <a:pPr algn="just"/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их желанию государственный экзамен может проводиться в устной форме.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6296" y="5994925"/>
            <a:ext cx="2049700" cy="89698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93" y="502645"/>
            <a:ext cx="9144793" cy="170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3054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1785918" cy="6858000"/>
          </a:xfrm>
          <a:prstGeom prst="rect">
            <a:avLst/>
          </a:prstGeom>
          <a:solidFill>
            <a:srgbClr val="F7E263"/>
          </a:solidFill>
          <a:ln>
            <a:solidFill>
              <a:srgbClr val="F7E2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паттерн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57752" y="3610737"/>
            <a:ext cx="4500594" cy="32472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00166" y="1857364"/>
            <a:ext cx="728667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>
                <a:latin typeface="Times New Roman" pitchFamily="18" charset="0"/>
                <a:cs typeface="Times New Roman" pitchFamily="18" charset="0"/>
              </a:rPr>
              <a:t>СПАСИБО ЗА </a:t>
            </a:r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ВНИМАНИЕ</a:t>
            </a:r>
            <a:r>
              <a:rPr lang="ru-RU" sz="6600" b="1" dirty="0"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56172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08" y="457200"/>
            <a:ext cx="8856984" cy="811560"/>
          </a:xfrm>
        </p:spPr>
        <p:txBody>
          <a:bodyPr>
            <a:no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опросе приняло участие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45%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преподавателей от общего количества преподавателей в колледже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799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знания,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Ваш взгляд, необходимы педагогу при работе с детьми с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ОВЗ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>
              <a:spcBef>
                <a:spcPts val="0"/>
              </a:spcBef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86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ответивших на вопросы отметили необходимость в знаниях об особенностях развития детей с различными типами нарушений</a:t>
            </a:r>
          </a:p>
          <a:p>
            <a:pPr algn="just">
              <a:spcBef>
                <a:spcPts val="0"/>
              </a:spcBef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73 %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считают, что педагогу необходимы навыки организации учебного взаимодействия детей в группе</a:t>
            </a:r>
          </a:p>
          <a:p>
            <a:pPr algn="just">
              <a:spcBef>
                <a:spcPts val="0"/>
              </a:spcBef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46%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преподавателей прошедших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опрос, считают,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педагогу необходимы знания о способах адаптации содержания программы обучения, а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25 %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 способах адаптации учебного материала.</a:t>
            </a:r>
          </a:p>
          <a:p>
            <a:pPr algn="just">
              <a:spcBef>
                <a:spcPts val="0"/>
              </a:spcBef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23%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прошедших опрос испытывают потребность в получении помощи при работе с детьми с ОВЗ</a:t>
            </a:r>
          </a:p>
          <a:p>
            <a:pPr algn="just">
              <a:spcBef>
                <a:spcPts val="0"/>
              </a:spcBef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79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% 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респондентов ответили, что не знают 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специализированные технологии, подходы и методы обучения детей с 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ОВЗ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кем из перечисленных специалистов Вы часто взаимодействуете в своей профессиональной деятельности?</a:t>
            </a:r>
          </a:p>
          <a:p>
            <a:pPr algn="just">
              <a:spcBef>
                <a:spcPts val="0"/>
              </a:spcBef>
            </a:pP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педагог-психолог- 0</a:t>
            </a:r>
          </a:p>
          <a:p>
            <a:pPr algn="just">
              <a:spcBef>
                <a:spcPts val="0"/>
              </a:spcBef>
            </a:pP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педагоги-предметники – 0</a:t>
            </a:r>
          </a:p>
          <a:p>
            <a:pPr algn="just">
              <a:spcBef>
                <a:spcPts val="0"/>
              </a:spcBef>
            </a:pP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социальные педагоги – 1</a:t>
            </a:r>
          </a:p>
          <a:p>
            <a:pPr algn="just">
              <a:spcBef>
                <a:spcPts val="0"/>
              </a:spcBef>
            </a:pPr>
            <a:r>
              <a:rPr lang="ru-RU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мед.работники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- 1</a:t>
            </a:r>
            <a:endParaRPr lang="ru-RU" sz="21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2240" y="5740434"/>
            <a:ext cx="2553756" cy="111756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5400"/>
            <a:ext cx="9144793" cy="52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271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8" y="2332"/>
            <a:ext cx="9108504" cy="936104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методический центр по инклюзивному образованию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https://fmc-spo.ru/?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ysclid=lcolrg87cp271523064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t="4348" r="5577" b="4337"/>
          <a:stretch/>
        </p:blipFill>
        <p:spPr>
          <a:xfrm>
            <a:off x="-1" y="1052736"/>
            <a:ext cx="9133721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817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258" y="0"/>
            <a:ext cx="9120167" cy="908720"/>
          </a:xfrm>
        </p:spPr>
        <p:txBody>
          <a:bodyPr>
            <a:normAutofit fontScale="90000"/>
          </a:bodyPr>
          <a:lstStyle/>
          <a:p>
            <a:pPr algn="l"/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Ресурсный учебно-методический центр по обучению инвалидов и лиц с ОВЗ в системе СПО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http://incl-nkptiu.ru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/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t="4055" r="797" b="4044"/>
          <a:stretch/>
        </p:blipFill>
        <p:spPr>
          <a:xfrm>
            <a:off x="-36512" y="1052735"/>
            <a:ext cx="9180512" cy="5218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4459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88640"/>
            <a:ext cx="9144000" cy="6669360"/>
          </a:xfrm>
        </p:spPr>
        <p:txBody>
          <a:bodyPr>
            <a:normAutofit fontScale="85000" lnSpcReduction="20000"/>
          </a:bodyPr>
          <a:lstStyle/>
          <a:p>
            <a:pPr marL="0" algn="just">
              <a:spcBef>
                <a:spcPts val="0"/>
              </a:spcBef>
              <a:spcAft>
                <a:spcPts val="1200"/>
              </a:spcAft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Индивидуальная программа реабилитации и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абилитации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(ИПРА) инвалида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разработанный на основе решения Государственной службы медико-социальной экспертизы комплекс оптимальных для инвалида реабилитационных мероприятий, включающий в себя отдельные виды, формы, объемы, сроки и порядок реализации медицинских, профессиональных и других реабилитационных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мер, направленных 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восстановление, компенсацию нарушенных или утраченных функций организма, восстановление, компенсацию способностей инвалида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выполнению определенных видов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</a:p>
          <a:p>
            <a:pPr marL="0" indent="0" algn="just">
              <a:spcBef>
                <a:spcPts val="0"/>
              </a:spcBef>
              <a:spcAft>
                <a:spcPts val="1200"/>
              </a:spcAft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just" fontAlgn="base">
              <a:spcBef>
                <a:spcPts val="0"/>
              </a:spcBef>
              <a:spcAft>
                <a:spcPts val="1200"/>
              </a:spcAft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ПМПК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психолого-медико-педагогическая комиссия;</a:t>
            </a:r>
          </a:p>
          <a:p>
            <a:pPr marL="0" indent="0" algn="just">
              <a:spcBef>
                <a:spcPts val="0"/>
              </a:spcBef>
              <a:spcAft>
                <a:spcPts val="1200"/>
              </a:spcAft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Инвалидность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подтверждается справкой МСЭ</a:t>
            </a:r>
          </a:p>
          <a:p>
            <a:pPr marL="0" indent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ОВЗ подтверждается заключением ПМПК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66731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54" y="332656"/>
            <a:ext cx="9062292" cy="5760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6707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88641"/>
            <a:ext cx="9144000" cy="309634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Специальные условия для получения образования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обучения, воспитания и развития обучающихся инвалидов и обучающихся 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ограниченными возможностями здоровья, </a:t>
            </a:r>
            <a:r>
              <a:rPr lang="ru-R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включающие в себя использование специальных образовательных программ и методов обучения </a:t>
            </a:r>
            <a:r>
              <a:rPr lang="ru-RU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воспитания, специальных учебников, учебных пособий и дидактических материалов, специальных технических средств обучения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коллективного и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индивидуального пользования, предоставление услуг ассистента (помощника), оказывающего обучающимся необходимую техническую помощь, проведение групповых и индивидуальных коррекционных занятий, </a:t>
            </a:r>
            <a:r>
              <a:rPr lang="ru-R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доступа в здания организаций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осуществляющих образовательную деятельность, и другие условия, без которых невозможно или затруднено освоение образовательных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 инвалидами и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обучающимися с ограниченными возможностями здоровья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6219014"/>
              </p:ext>
            </p:extLst>
          </p:nvPr>
        </p:nvGraphicFramePr>
        <p:xfrm>
          <a:off x="107504" y="3789040"/>
          <a:ext cx="8928992" cy="2957659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600037">
                  <a:extLst>
                    <a:ext uri="{9D8B030D-6E8A-4147-A177-3AD203B41FA5}">
                      <a16:colId xmlns:a16="http://schemas.microsoft.com/office/drawing/2014/main" val="266412177"/>
                    </a:ext>
                  </a:extLst>
                </a:gridCol>
                <a:gridCol w="3464238">
                  <a:extLst>
                    <a:ext uri="{9D8B030D-6E8A-4147-A177-3AD203B41FA5}">
                      <a16:colId xmlns:a16="http://schemas.microsoft.com/office/drawing/2014/main" val="539300882"/>
                    </a:ext>
                  </a:extLst>
                </a:gridCol>
                <a:gridCol w="3864717">
                  <a:extLst>
                    <a:ext uri="{9D8B030D-6E8A-4147-A177-3AD203B41FA5}">
                      <a16:colId xmlns:a16="http://schemas.microsoft.com/office/drawing/2014/main" val="1108396999"/>
                    </a:ext>
                  </a:extLst>
                </a:gridCol>
              </a:tblGrid>
              <a:tr h="5192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обучающихся инвалидов и/или лиц с ОВЗ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Формат реализации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АОП СПО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48941616"/>
                  </a:ext>
                </a:extLst>
              </a:tr>
              <a:tr h="4262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ВАРИАНТ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15 чел.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группе по одной нозологии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единая АОП СПО для группы по одной нозологии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28956844"/>
                  </a:ext>
                </a:extLst>
              </a:tr>
              <a:tr h="7932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ВАРИАНТ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15 чел. в группе с разными видами нозологий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АОП СПО для нескольких обучающихся каждого вида нозологий (нарушения слуха, нарушения зрения и т.д.)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3004024"/>
                  </a:ext>
                </a:extLst>
              </a:tr>
              <a:tr h="5524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ВАРИАНТ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III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обычной группе (до 25 чел.) обучаются несколько студентов с инвалидов и/или лиц с ОВЗ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АОП СПО для каждого обучающегося в соответствии с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нозологией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592433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33144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964488" cy="1143000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Обучающиеся с инвалидностью без нарушений психофизического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(с соматическими нарушениями)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9300" y="1417638"/>
            <a:ext cx="8229600" cy="4525963"/>
          </a:xfrm>
        </p:spPr>
        <p:txBody>
          <a:bodyPr>
            <a:normAutofit fontScale="47500" lnSpcReduction="20000"/>
          </a:bodyPr>
          <a:lstStyle/>
          <a:p>
            <a:pPr algn="just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материально-техническому обеспечению образовательной программы: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достаточно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повысить степень учета эргономических требований к учебным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материалам</a:t>
            </a:r>
          </a:p>
          <a:p>
            <a:pPr algn="just"/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учебно-методическому и информационному обеспечению образовательной программы: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отсутствуют.</a:t>
            </a: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организации практической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подготовки: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необходимо учитывать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рекомендации, данные по результатам медико-социальной экспертизы, содержащиеся в индивидуальной программе реабилитации инвалида, относительно рекомендованных условий и видов труда. При необходимости для прохождения практической подготовки инвалидами создаются специальные рабочие места с учетом нарушенных функций и ограничений их жизнедеятельности в соответствии с требованиями, утвержденными приказом Министерства труда России от 19 ноября 2013 года №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685н</a:t>
            </a:r>
          </a:p>
          <a:p>
            <a:pPr marL="0" indent="0" algn="jus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государственной итоговой аттестации выпускников с инвалидностью и/или ограниченными возможностями здоровья: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Организация питания и перерывов для проведения необходимых лечебных и профилактических мероприятий во время проведения экзамена.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2160" y="5425316"/>
            <a:ext cx="3273836" cy="1432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3763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18380"/>
            <a:ext cx="8229600" cy="634082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Обучающиеся с нарушениями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слуха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836712"/>
            <a:ext cx="8928992" cy="5289451"/>
          </a:xfrm>
        </p:spPr>
        <p:txBody>
          <a:bodyPr>
            <a:normAutofit fontScale="47500" lnSpcReduction="20000"/>
          </a:bodyPr>
          <a:lstStyle/>
          <a:p>
            <a:pPr marL="0" indent="0" algn="just">
              <a:buNone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материально-техническому обеспечению образовательной программы: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рабочего места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рекомендуется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первая или вторая парта (около окна или в среднем ряду) с организацией достаточного пространства, чтобы обучающийся в условиях речевого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полилога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имел возможность поворачиваться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слухо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-зрительно воспринимать речь окружающих;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обучающегося таким образом, чтобы его лучше слышащее ухо было максимально приближено к педагогу на занятии (справа/слева от педагога);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должна быть оборудована стационарной звукоусиливающей аппаратурой коллективного пользования;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оснащение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аудитории мультимедийной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аппаратурой</a:t>
            </a:r>
          </a:p>
          <a:p>
            <a:pPr algn="just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программные средства общего и специального назначения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наушники с микрофоном;</a:t>
            </a:r>
          </a:p>
          <a:p>
            <a:pPr lvl="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мобильный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радиокласс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акустическая система (Система свободного звукового поля);</a:t>
            </a:r>
          </a:p>
          <a:p>
            <a:pPr lvl="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информационная индукционная система;</a:t>
            </a:r>
          </a:p>
          <a:p>
            <a:pPr lvl="0"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текстофон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видеотека учебных и других используемых в образовательном процессе видеофильмов с субтитрами;</a:t>
            </a:r>
          </a:p>
          <a:p>
            <a:pPr lvl="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мультимедийные средства приема-передачи учебной информации (проектор, телевизор, интерактивная панель, документ-камера и т.п.);</a:t>
            </a:r>
          </a:p>
          <a:p>
            <a:pPr lvl="0"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сурдотехнические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средства для компенсации утраченной или нарушенной слуховой функции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2240" y="5722709"/>
            <a:ext cx="2481748" cy="108605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93" y="527985"/>
            <a:ext cx="9144793" cy="175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46785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1692</TotalTime>
  <Words>2294</Words>
  <Application>Microsoft Office PowerPoint</Application>
  <PresentationFormat>Экран (4:3)</PresentationFormat>
  <Paragraphs>211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Тема Office</vt:lpstr>
      <vt:lpstr>Презентация PowerPoint</vt:lpstr>
      <vt:lpstr>В опросе приняло участие 45% преподавателей от общего количества преподавателей в колледже </vt:lpstr>
      <vt:lpstr>Федеральный методический центр по инклюзивному образованию https://fmc-spo.ru/?ysclid=lcolrg87cp271523064 </vt:lpstr>
      <vt:lpstr>Ресурсный учебно-методический центр по обучению инвалидов и лиц с ОВЗ в системе СПО http://incl-nkptiu.ru/ </vt:lpstr>
      <vt:lpstr>Презентация PowerPoint</vt:lpstr>
      <vt:lpstr>Презентация PowerPoint</vt:lpstr>
      <vt:lpstr>Презентация PowerPoint</vt:lpstr>
      <vt:lpstr>Обучающиеся с инвалидностью без нарушений психофизического развития (с соматическими нарушениями) </vt:lpstr>
      <vt:lpstr>Обучающиеся с нарушениями слуха</vt:lpstr>
      <vt:lpstr>Обучающиеся с нарушениями слуха</vt:lpstr>
      <vt:lpstr>Обучающиеся с нарушениями зрения</vt:lpstr>
      <vt:lpstr>Обучающиеся с нарушениями зрения</vt:lpstr>
      <vt:lpstr>Обучающиеся с нарушениями опорно-двигательного аппарата</vt:lpstr>
      <vt:lpstr>Обучающиеся с нарушениями опорно-двигательного аппарата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205-2</dc:creator>
  <cp:lastModifiedBy>1</cp:lastModifiedBy>
  <cp:revision>149</cp:revision>
  <dcterms:created xsi:type="dcterms:W3CDTF">2021-06-01T11:57:34Z</dcterms:created>
  <dcterms:modified xsi:type="dcterms:W3CDTF">2023-01-10T06:17:26Z</dcterms:modified>
</cp:coreProperties>
</file>