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5" r:id="rId10"/>
    <p:sldId id="266" r:id="rId11"/>
    <p:sldId id="269" r:id="rId12"/>
    <p:sldId id="272" r:id="rId13"/>
    <p:sldId id="271" r:id="rId14"/>
    <p:sldId id="273" r:id="rId1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65" autoAdjust="0"/>
    <p:restoredTop sz="94660"/>
  </p:normalViewPr>
  <p:slideViewPr>
    <p:cSldViewPr>
      <p:cViewPr varScale="1">
        <p:scale>
          <a:sx n="106" d="100"/>
          <a:sy n="106" d="100"/>
        </p:scale>
        <p:origin x="222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25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097" y="508253"/>
            <a:ext cx="8445804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7469" y="1696973"/>
            <a:ext cx="8630285" cy="406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ncl-nkptiu.ru/" TargetMode="External"/><Relationship Id="rId5" Type="http://schemas.openxmlformats.org/officeDocument/2006/relationships/hyperlink" Target="mailto:poonkptiu@yandex.ru" TargetMode="Externa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vo.garant.ru/#/document/12144151/entry/0" TargetMode="External"/><Relationship Id="rId2" Type="http://schemas.openxmlformats.org/officeDocument/2006/relationships/hyperlink" Target="http://ivo.garant.ru/#/document/12144151/entry/1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3000" y="3200400"/>
            <a:ext cx="751903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49730" marR="5080" indent="-1637664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Понятие</a:t>
            </a:r>
            <a:r>
              <a:rPr sz="2800" dirty="0"/>
              <a:t> </a:t>
            </a:r>
            <a:r>
              <a:rPr sz="2800" spc="-5" dirty="0"/>
              <a:t>«инвалид»</a:t>
            </a:r>
            <a:r>
              <a:rPr sz="2800" spc="-10" dirty="0"/>
              <a:t> </a:t>
            </a:r>
            <a:r>
              <a:rPr sz="2800" spc="-5" dirty="0"/>
              <a:t>и</a:t>
            </a:r>
            <a:r>
              <a:rPr sz="2800" dirty="0"/>
              <a:t> </a:t>
            </a:r>
            <a:r>
              <a:rPr sz="2800" spc="-5" dirty="0"/>
              <a:t>«лицо</a:t>
            </a:r>
            <a:r>
              <a:rPr sz="2800" dirty="0"/>
              <a:t> </a:t>
            </a:r>
            <a:r>
              <a:rPr sz="2800" spc="-5" dirty="0"/>
              <a:t>с</a:t>
            </a:r>
            <a:r>
              <a:rPr sz="2800" spc="-15" dirty="0"/>
              <a:t> </a:t>
            </a:r>
            <a:r>
              <a:rPr sz="2800" spc="-5" dirty="0"/>
              <a:t>ограниченными </a:t>
            </a:r>
            <a:r>
              <a:rPr sz="2800" spc="-685" dirty="0"/>
              <a:t> </a:t>
            </a:r>
            <a:r>
              <a:rPr sz="2800" spc="-25" dirty="0"/>
              <a:t>возможностями</a:t>
            </a:r>
            <a:r>
              <a:rPr sz="2800" dirty="0"/>
              <a:t> </a:t>
            </a:r>
            <a:r>
              <a:rPr sz="2800" spc="-20" dirty="0"/>
              <a:t>здоровья»</a:t>
            </a:r>
            <a:endParaRPr sz="2800" dirty="0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"/>
            <a:ext cx="1000132" cy="785818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64" y="228600"/>
            <a:ext cx="785818" cy="714380"/>
          </a:xfrm>
          <a:prstGeom prst="rect">
            <a:avLst/>
          </a:prstGeom>
          <a:noFill/>
        </p:spPr>
      </p:pic>
      <p:pic>
        <p:nvPicPr>
          <p:cNvPr id="7" name="Рисунок 6" descr="румц.jpg"/>
          <p:cNvPicPr>
            <a:picLocks noChangeAspect="1"/>
          </p:cNvPicPr>
          <p:nvPr/>
        </p:nvPicPr>
        <p:blipFill>
          <a:blip r:embed="rId5" cstate="print"/>
          <a:srcRect t="12500" r="61111" b="12500"/>
          <a:stretch>
            <a:fillRect/>
          </a:stretch>
        </p:blipFill>
        <p:spPr>
          <a:xfrm>
            <a:off x="3824294" y="157162"/>
            <a:ext cx="1000132" cy="8572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50808" y="5864243"/>
            <a:ext cx="4985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Заведующий отделом инклюзивного образования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Чеботарева Т.А.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5800" y="380517"/>
            <a:ext cx="80772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dirty="0">
                <a:solidFill>
                  <a:srgbClr val="FF0000"/>
                </a:solidFill>
              </a:rPr>
              <a:t>К числу несовершеннолетних с особыми потребностями </a:t>
            </a:r>
            <a:r>
              <a:rPr lang="ru-RU" dirty="0" smtClean="0">
                <a:solidFill>
                  <a:srgbClr val="FF0000"/>
                </a:solidFill>
              </a:rPr>
              <a:t>относят: </a:t>
            </a:r>
            <a:endParaRPr spc="-40" dirty="0">
              <a:solidFill>
                <a:srgbClr val="FF0000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4168" y="1116675"/>
            <a:ext cx="8677910" cy="1192911"/>
            <a:chOff x="358343" y="1476628"/>
            <a:chExt cx="8677910" cy="1192911"/>
          </a:xfrm>
        </p:grpSpPr>
        <p:sp>
          <p:nvSpPr>
            <p:cNvPr id="7" name="object 7"/>
            <p:cNvSpPr/>
            <p:nvPr/>
          </p:nvSpPr>
          <p:spPr>
            <a:xfrm>
              <a:off x="358343" y="1476628"/>
              <a:ext cx="8677910" cy="545465"/>
            </a:xfrm>
            <a:custGeom>
              <a:avLst/>
              <a:gdLst/>
              <a:ahLst/>
              <a:cxnLst/>
              <a:rect l="l" t="t" r="r" b="b"/>
              <a:pathLst>
                <a:path w="8677910" h="545464">
                  <a:moveTo>
                    <a:pt x="0" y="90932"/>
                  </a:moveTo>
                  <a:lnTo>
                    <a:pt x="7144" y="55506"/>
                  </a:lnTo>
                  <a:lnTo>
                    <a:pt x="26627" y="26606"/>
                  </a:lnTo>
                  <a:lnTo>
                    <a:pt x="55523" y="7135"/>
                  </a:lnTo>
                  <a:lnTo>
                    <a:pt x="90906" y="0"/>
                  </a:lnTo>
                  <a:lnTo>
                    <a:pt x="8586901" y="0"/>
                  </a:lnTo>
                  <a:lnTo>
                    <a:pt x="8622253" y="7135"/>
                  </a:lnTo>
                  <a:lnTo>
                    <a:pt x="8651116" y="26606"/>
                  </a:lnTo>
                  <a:lnTo>
                    <a:pt x="8670572" y="55506"/>
                  </a:lnTo>
                  <a:lnTo>
                    <a:pt x="8677706" y="90932"/>
                  </a:lnTo>
                  <a:lnTo>
                    <a:pt x="8677706" y="454406"/>
                  </a:lnTo>
                  <a:lnTo>
                    <a:pt x="8670572" y="489831"/>
                  </a:lnTo>
                  <a:lnTo>
                    <a:pt x="8651116" y="518731"/>
                  </a:lnTo>
                  <a:lnTo>
                    <a:pt x="8622253" y="538202"/>
                  </a:lnTo>
                  <a:lnTo>
                    <a:pt x="8586901" y="545338"/>
                  </a:lnTo>
                  <a:lnTo>
                    <a:pt x="90906" y="545338"/>
                  </a:lnTo>
                  <a:lnTo>
                    <a:pt x="55523" y="538202"/>
                  </a:lnTo>
                  <a:lnTo>
                    <a:pt x="26627" y="518731"/>
                  </a:lnTo>
                  <a:lnTo>
                    <a:pt x="7144" y="489831"/>
                  </a:lnTo>
                  <a:lnTo>
                    <a:pt x="0" y="454406"/>
                  </a:lnTo>
                  <a:lnTo>
                    <a:pt x="0" y="90932"/>
                  </a:lnTo>
                  <a:close/>
                </a:path>
              </a:pathLst>
            </a:custGeom>
            <a:ln w="1269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8343" y="2138044"/>
              <a:ext cx="8677910" cy="531495"/>
            </a:xfrm>
            <a:custGeom>
              <a:avLst/>
              <a:gdLst/>
              <a:ahLst/>
              <a:cxnLst/>
              <a:rect l="l" t="t" r="r" b="b"/>
              <a:pathLst>
                <a:path w="8677910" h="531494">
                  <a:moveTo>
                    <a:pt x="8589187" y="0"/>
                  </a:moveTo>
                  <a:lnTo>
                    <a:pt x="88557" y="0"/>
                  </a:lnTo>
                  <a:lnTo>
                    <a:pt x="54087" y="6955"/>
                  </a:lnTo>
                  <a:lnTo>
                    <a:pt x="25938" y="25923"/>
                  </a:lnTo>
                  <a:lnTo>
                    <a:pt x="6959" y="54060"/>
                  </a:lnTo>
                  <a:lnTo>
                    <a:pt x="0" y="88518"/>
                  </a:lnTo>
                  <a:lnTo>
                    <a:pt x="0" y="442721"/>
                  </a:lnTo>
                  <a:lnTo>
                    <a:pt x="6959" y="477180"/>
                  </a:lnTo>
                  <a:lnTo>
                    <a:pt x="25938" y="505317"/>
                  </a:lnTo>
                  <a:lnTo>
                    <a:pt x="54087" y="524285"/>
                  </a:lnTo>
                  <a:lnTo>
                    <a:pt x="88557" y="531240"/>
                  </a:lnTo>
                  <a:lnTo>
                    <a:pt x="8589187" y="531240"/>
                  </a:lnTo>
                  <a:lnTo>
                    <a:pt x="8623646" y="524285"/>
                  </a:lnTo>
                  <a:lnTo>
                    <a:pt x="8651782" y="505317"/>
                  </a:lnTo>
                  <a:lnTo>
                    <a:pt x="8670751" y="477180"/>
                  </a:lnTo>
                  <a:lnTo>
                    <a:pt x="8677706" y="442721"/>
                  </a:lnTo>
                  <a:lnTo>
                    <a:pt x="8677706" y="88518"/>
                  </a:lnTo>
                  <a:lnTo>
                    <a:pt x="8670751" y="54060"/>
                  </a:lnTo>
                  <a:lnTo>
                    <a:pt x="8651782" y="25923"/>
                  </a:lnTo>
                  <a:lnTo>
                    <a:pt x="8623646" y="6955"/>
                  </a:lnTo>
                  <a:lnTo>
                    <a:pt x="85891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8343" y="2138044"/>
              <a:ext cx="8677910" cy="531495"/>
            </a:xfrm>
            <a:custGeom>
              <a:avLst/>
              <a:gdLst/>
              <a:ahLst/>
              <a:cxnLst/>
              <a:rect l="l" t="t" r="r" b="b"/>
              <a:pathLst>
                <a:path w="8677910" h="531494">
                  <a:moveTo>
                    <a:pt x="0" y="88518"/>
                  </a:moveTo>
                  <a:lnTo>
                    <a:pt x="6959" y="54060"/>
                  </a:lnTo>
                  <a:lnTo>
                    <a:pt x="25938" y="25923"/>
                  </a:lnTo>
                  <a:lnTo>
                    <a:pt x="54087" y="6955"/>
                  </a:lnTo>
                  <a:lnTo>
                    <a:pt x="88557" y="0"/>
                  </a:lnTo>
                  <a:lnTo>
                    <a:pt x="8589187" y="0"/>
                  </a:lnTo>
                  <a:lnTo>
                    <a:pt x="8623646" y="6955"/>
                  </a:lnTo>
                  <a:lnTo>
                    <a:pt x="8651782" y="25923"/>
                  </a:lnTo>
                  <a:lnTo>
                    <a:pt x="8670751" y="54060"/>
                  </a:lnTo>
                  <a:lnTo>
                    <a:pt x="8677706" y="88518"/>
                  </a:lnTo>
                  <a:lnTo>
                    <a:pt x="8677706" y="442721"/>
                  </a:lnTo>
                  <a:lnTo>
                    <a:pt x="8670751" y="477180"/>
                  </a:lnTo>
                  <a:lnTo>
                    <a:pt x="8651782" y="505317"/>
                  </a:lnTo>
                  <a:lnTo>
                    <a:pt x="8623646" y="524285"/>
                  </a:lnTo>
                  <a:lnTo>
                    <a:pt x="8589187" y="531240"/>
                  </a:lnTo>
                  <a:lnTo>
                    <a:pt x="88557" y="531240"/>
                  </a:lnTo>
                  <a:lnTo>
                    <a:pt x="54087" y="524285"/>
                  </a:lnTo>
                  <a:lnTo>
                    <a:pt x="25938" y="505317"/>
                  </a:lnTo>
                  <a:lnTo>
                    <a:pt x="6959" y="477180"/>
                  </a:lnTo>
                  <a:lnTo>
                    <a:pt x="0" y="442721"/>
                  </a:lnTo>
                  <a:lnTo>
                    <a:pt x="0" y="8851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47345" y="2425537"/>
            <a:ext cx="8677910" cy="1057782"/>
            <a:chOff x="358343" y="2785236"/>
            <a:chExt cx="8677910" cy="1057782"/>
          </a:xfrm>
        </p:grpSpPr>
        <p:sp>
          <p:nvSpPr>
            <p:cNvPr id="14" name="object 14"/>
            <p:cNvSpPr/>
            <p:nvPr/>
          </p:nvSpPr>
          <p:spPr>
            <a:xfrm>
              <a:off x="358343" y="2785236"/>
              <a:ext cx="8677910" cy="440055"/>
            </a:xfrm>
            <a:custGeom>
              <a:avLst/>
              <a:gdLst/>
              <a:ahLst/>
              <a:cxnLst/>
              <a:rect l="l" t="t" r="r" b="b"/>
              <a:pathLst>
                <a:path w="8677910" h="440055">
                  <a:moveTo>
                    <a:pt x="0" y="73405"/>
                  </a:moveTo>
                  <a:lnTo>
                    <a:pt x="5762" y="44844"/>
                  </a:lnTo>
                  <a:lnTo>
                    <a:pt x="21475" y="21510"/>
                  </a:lnTo>
                  <a:lnTo>
                    <a:pt x="44780" y="5772"/>
                  </a:lnTo>
                  <a:lnTo>
                    <a:pt x="73317" y="0"/>
                  </a:lnTo>
                  <a:lnTo>
                    <a:pt x="8604427" y="0"/>
                  </a:lnTo>
                  <a:lnTo>
                    <a:pt x="8632969" y="5772"/>
                  </a:lnTo>
                  <a:lnTo>
                    <a:pt x="8656259" y="21510"/>
                  </a:lnTo>
                  <a:lnTo>
                    <a:pt x="8671954" y="44844"/>
                  </a:lnTo>
                  <a:lnTo>
                    <a:pt x="8677706" y="73405"/>
                  </a:lnTo>
                  <a:lnTo>
                    <a:pt x="8677706" y="366522"/>
                  </a:lnTo>
                  <a:lnTo>
                    <a:pt x="8671954" y="395083"/>
                  </a:lnTo>
                  <a:lnTo>
                    <a:pt x="8656259" y="418417"/>
                  </a:lnTo>
                  <a:lnTo>
                    <a:pt x="8632969" y="434155"/>
                  </a:lnTo>
                  <a:lnTo>
                    <a:pt x="8604427" y="439927"/>
                  </a:lnTo>
                  <a:lnTo>
                    <a:pt x="73317" y="439927"/>
                  </a:lnTo>
                  <a:lnTo>
                    <a:pt x="44780" y="434155"/>
                  </a:lnTo>
                  <a:lnTo>
                    <a:pt x="21475" y="418417"/>
                  </a:lnTo>
                  <a:lnTo>
                    <a:pt x="5762" y="395083"/>
                  </a:lnTo>
                  <a:lnTo>
                    <a:pt x="0" y="366522"/>
                  </a:lnTo>
                  <a:lnTo>
                    <a:pt x="0" y="73405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8343" y="3353434"/>
              <a:ext cx="8677910" cy="489584"/>
            </a:xfrm>
            <a:custGeom>
              <a:avLst/>
              <a:gdLst/>
              <a:ahLst/>
              <a:cxnLst/>
              <a:rect l="l" t="t" r="r" b="b"/>
              <a:pathLst>
                <a:path w="8677910" h="489585">
                  <a:moveTo>
                    <a:pt x="0" y="81661"/>
                  </a:moveTo>
                  <a:lnTo>
                    <a:pt x="6411" y="49881"/>
                  </a:lnTo>
                  <a:lnTo>
                    <a:pt x="23895" y="23923"/>
                  </a:lnTo>
                  <a:lnTo>
                    <a:pt x="49827" y="6419"/>
                  </a:lnTo>
                  <a:lnTo>
                    <a:pt x="81584" y="0"/>
                  </a:lnTo>
                  <a:lnTo>
                    <a:pt x="8596172" y="0"/>
                  </a:lnTo>
                  <a:lnTo>
                    <a:pt x="8627932" y="6419"/>
                  </a:lnTo>
                  <a:lnTo>
                    <a:pt x="8653846" y="23923"/>
                  </a:lnTo>
                  <a:lnTo>
                    <a:pt x="8671307" y="49881"/>
                  </a:lnTo>
                  <a:lnTo>
                    <a:pt x="8677706" y="81661"/>
                  </a:lnTo>
                  <a:lnTo>
                    <a:pt x="8677706" y="407923"/>
                  </a:lnTo>
                  <a:lnTo>
                    <a:pt x="8671307" y="439683"/>
                  </a:lnTo>
                  <a:lnTo>
                    <a:pt x="8653846" y="465597"/>
                  </a:lnTo>
                  <a:lnTo>
                    <a:pt x="8627932" y="483058"/>
                  </a:lnTo>
                  <a:lnTo>
                    <a:pt x="8596172" y="489457"/>
                  </a:lnTo>
                  <a:lnTo>
                    <a:pt x="81584" y="489457"/>
                  </a:lnTo>
                  <a:lnTo>
                    <a:pt x="49827" y="483058"/>
                  </a:lnTo>
                  <a:lnTo>
                    <a:pt x="23895" y="465597"/>
                  </a:lnTo>
                  <a:lnTo>
                    <a:pt x="6411" y="439683"/>
                  </a:lnTo>
                  <a:lnTo>
                    <a:pt x="0" y="407923"/>
                  </a:lnTo>
                  <a:lnTo>
                    <a:pt x="0" y="81661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325885" y="3541986"/>
            <a:ext cx="8677910" cy="673735"/>
          </a:xfrm>
          <a:custGeom>
            <a:avLst/>
            <a:gdLst/>
            <a:ahLst/>
            <a:cxnLst/>
            <a:rect l="l" t="t" r="r" b="b"/>
            <a:pathLst>
              <a:path w="8677910" h="673735">
                <a:moveTo>
                  <a:pt x="0" y="112268"/>
                </a:moveTo>
                <a:lnTo>
                  <a:pt x="8820" y="68580"/>
                </a:lnTo>
                <a:lnTo>
                  <a:pt x="32877" y="32893"/>
                </a:lnTo>
                <a:lnTo>
                  <a:pt x="68558" y="8826"/>
                </a:lnTo>
                <a:lnTo>
                  <a:pt x="112255" y="0"/>
                </a:lnTo>
                <a:lnTo>
                  <a:pt x="8565438" y="0"/>
                </a:lnTo>
                <a:lnTo>
                  <a:pt x="8609126" y="8826"/>
                </a:lnTo>
                <a:lnTo>
                  <a:pt x="8644813" y="32893"/>
                </a:lnTo>
                <a:lnTo>
                  <a:pt x="8668880" y="68580"/>
                </a:lnTo>
                <a:lnTo>
                  <a:pt x="8677706" y="112268"/>
                </a:lnTo>
                <a:lnTo>
                  <a:pt x="8677706" y="561213"/>
                </a:lnTo>
                <a:lnTo>
                  <a:pt x="8668880" y="604901"/>
                </a:lnTo>
                <a:lnTo>
                  <a:pt x="8644813" y="640588"/>
                </a:lnTo>
                <a:lnTo>
                  <a:pt x="8609126" y="664654"/>
                </a:lnTo>
                <a:lnTo>
                  <a:pt x="8565438" y="673481"/>
                </a:lnTo>
                <a:lnTo>
                  <a:pt x="112255" y="673481"/>
                </a:lnTo>
                <a:lnTo>
                  <a:pt x="68558" y="664654"/>
                </a:lnTo>
                <a:lnTo>
                  <a:pt x="32877" y="640588"/>
                </a:lnTo>
                <a:lnTo>
                  <a:pt x="8820" y="604901"/>
                </a:lnTo>
                <a:lnTo>
                  <a:pt x="0" y="561213"/>
                </a:lnTo>
                <a:lnTo>
                  <a:pt x="0" y="112268"/>
                </a:lnTo>
                <a:close/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7344" y="4309608"/>
            <a:ext cx="8677910" cy="556260"/>
          </a:xfrm>
          <a:custGeom>
            <a:avLst/>
            <a:gdLst/>
            <a:ahLst/>
            <a:cxnLst/>
            <a:rect l="l" t="t" r="r" b="b"/>
            <a:pathLst>
              <a:path w="8677910" h="556260">
                <a:moveTo>
                  <a:pt x="0" y="92709"/>
                </a:moveTo>
                <a:lnTo>
                  <a:pt x="7280" y="56632"/>
                </a:lnTo>
                <a:lnTo>
                  <a:pt x="27135" y="27162"/>
                </a:lnTo>
                <a:lnTo>
                  <a:pt x="56583" y="7288"/>
                </a:lnTo>
                <a:lnTo>
                  <a:pt x="92646" y="0"/>
                </a:lnTo>
                <a:lnTo>
                  <a:pt x="8585123" y="0"/>
                </a:lnTo>
                <a:lnTo>
                  <a:pt x="8621181" y="7288"/>
                </a:lnTo>
                <a:lnTo>
                  <a:pt x="8650608" y="27162"/>
                </a:lnTo>
                <a:lnTo>
                  <a:pt x="8670438" y="56632"/>
                </a:lnTo>
                <a:lnTo>
                  <a:pt x="8677706" y="92709"/>
                </a:lnTo>
                <a:lnTo>
                  <a:pt x="8677706" y="463168"/>
                </a:lnTo>
                <a:lnTo>
                  <a:pt x="8670438" y="499246"/>
                </a:lnTo>
                <a:lnTo>
                  <a:pt x="8650608" y="528716"/>
                </a:lnTo>
                <a:lnTo>
                  <a:pt x="8621181" y="548590"/>
                </a:lnTo>
                <a:lnTo>
                  <a:pt x="8585123" y="555878"/>
                </a:lnTo>
                <a:lnTo>
                  <a:pt x="92646" y="555878"/>
                </a:lnTo>
                <a:lnTo>
                  <a:pt x="56583" y="548590"/>
                </a:lnTo>
                <a:lnTo>
                  <a:pt x="27135" y="528716"/>
                </a:lnTo>
                <a:lnTo>
                  <a:pt x="7280" y="499246"/>
                </a:lnTo>
                <a:lnTo>
                  <a:pt x="0" y="463168"/>
                </a:lnTo>
                <a:lnTo>
                  <a:pt x="0" y="92709"/>
                </a:lnTo>
                <a:close/>
              </a:path>
            </a:pathLst>
          </a:custGeom>
          <a:ln w="12699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4168" y="5645761"/>
            <a:ext cx="8677910" cy="673735"/>
          </a:xfrm>
          <a:custGeom>
            <a:avLst/>
            <a:gdLst/>
            <a:ahLst/>
            <a:cxnLst/>
            <a:rect l="l" t="t" r="r" b="b"/>
            <a:pathLst>
              <a:path w="8677910" h="673734">
                <a:moveTo>
                  <a:pt x="0" y="112242"/>
                </a:moveTo>
                <a:lnTo>
                  <a:pt x="8820" y="68553"/>
                </a:lnTo>
                <a:lnTo>
                  <a:pt x="32875" y="32875"/>
                </a:lnTo>
                <a:lnTo>
                  <a:pt x="68553" y="8820"/>
                </a:lnTo>
                <a:lnTo>
                  <a:pt x="112242" y="0"/>
                </a:lnTo>
                <a:lnTo>
                  <a:pt x="8565438" y="0"/>
                </a:lnTo>
                <a:lnTo>
                  <a:pt x="8609126" y="8820"/>
                </a:lnTo>
                <a:lnTo>
                  <a:pt x="8644813" y="32875"/>
                </a:lnTo>
                <a:lnTo>
                  <a:pt x="8668880" y="68553"/>
                </a:lnTo>
                <a:lnTo>
                  <a:pt x="8677706" y="112242"/>
                </a:lnTo>
                <a:lnTo>
                  <a:pt x="8677706" y="561213"/>
                </a:lnTo>
                <a:lnTo>
                  <a:pt x="8668880" y="604903"/>
                </a:lnTo>
                <a:lnTo>
                  <a:pt x="8644813" y="640583"/>
                </a:lnTo>
                <a:lnTo>
                  <a:pt x="8609126" y="664641"/>
                </a:lnTo>
                <a:lnTo>
                  <a:pt x="8565438" y="673463"/>
                </a:lnTo>
                <a:lnTo>
                  <a:pt x="112242" y="673463"/>
                </a:lnTo>
                <a:lnTo>
                  <a:pt x="68553" y="664641"/>
                </a:lnTo>
                <a:lnTo>
                  <a:pt x="32875" y="640583"/>
                </a:lnTo>
                <a:lnTo>
                  <a:pt x="8820" y="604903"/>
                </a:lnTo>
                <a:lnTo>
                  <a:pt x="0" y="561213"/>
                </a:lnTo>
                <a:lnTo>
                  <a:pt x="0" y="112242"/>
                </a:lnTo>
                <a:close/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5885" y="4959755"/>
            <a:ext cx="8677910" cy="556260"/>
          </a:xfrm>
          <a:custGeom>
            <a:avLst/>
            <a:gdLst/>
            <a:ahLst/>
            <a:cxnLst/>
            <a:rect l="l" t="t" r="r" b="b"/>
            <a:pathLst>
              <a:path w="8677910" h="556260">
                <a:moveTo>
                  <a:pt x="0" y="92710"/>
                </a:moveTo>
                <a:lnTo>
                  <a:pt x="7280" y="56632"/>
                </a:lnTo>
                <a:lnTo>
                  <a:pt x="27135" y="27162"/>
                </a:lnTo>
                <a:lnTo>
                  <a:pt x="56583" y="7288"/>
                </a:lnTo>
                <a:lnTo>
                  <a:pt x="92646" y="0"/>
                </a:lnTo>
                <a:lnTo>
                  <a:pt x="8585123" y="0"/>
                </a:lnTo>
                <a:lnTo>
                  <a:pt x="8621181" y="7288"/>
                </a:lnTo>
                <a:lnTo>
                  <a:pt x="8650608" y="27162"/>
                </a:lnTo>
                <a:lnTo>
                  <a:pt x="8670438" y="56632"/>
                </a:lnTo>
                <a:lnTo>
                  <a:pt x="8677706" y="92710"/>
                </a:lnTo>
                <a:lnTo>
                  <a:pt x="8677706" y="463219"/>
                </a:lnTo>
                <a:lnTo>
                  <a:pt x="8670438" y="499282"/>
                </a:lnTo>
                <a:lnTo>
                  <a:pt x="8650608" y="528731"/>
                </a:lnTo>
                <a:lnTo>
                  <a:pt x="8621181" y="548585"/>
                </a:lnTo>
                <a:lnTo>
                  <a:pt x="8585123" y="555866"/>
                </a:lnTo>
                <a:lnTo>
                  <a:pt x="92646" y="555866"/>
                </a:lnTo>
                <a:lnTo>
                  <a:pt x="56583" y="548585"/>
                </a:lnTo>
                <a:lnTo>
                  <a:pt x="27135" y="528731"/>
                </a:lnTo>
                <a:lnTo>
                  <a:pt x="7280" y="499282"/>
                </a:lnTo>
                <a:lnTo>
                  <a:pt x="0" y="463219"/>
                </a:lnTo>
                <a:lnTo>
                  <a:pt x="0" y="92710"/>
                </a:lnTo>
                <a:close/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Прямоугольник 40"/>
          <p:cNvSpPr/>
          <p:nvPr/>
        </p:nvSpPr>
        <p:spPr>
          <a:xfrm>
            <a:off x="457200" y="1066800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lang="ru-RU" sz="1600" b="1" dirty="0">
                <a:latin typeface="Times New Roman"/>
                <a:cs typeface="Times New Roman"/>
              </a:rPr>
              <a:t>ЛИЦА</a:t>
            </a:r>
            <a:r>
              <a:rPr lang="ru-RU" sz="1600" b="1" spc="-20" dirty="0">
                <a:latin typeface="Times New Roman"/>
                <a:cs typeface="Times New Roman"/>
              </a:rPr>
              <a:t> </a:t>
            </a:r>
            <a:r>
              <a:rPr lang="ru-RU" sz="1600" b="1" dirty="0">
                <a:latin typeface="Times New Roman"/>
                <a:cs typeface="Times New Roman"/>
              </a:rPr>
              <a:t>С</a:t>
            </a:r>
            <a:r>
              <a:rPr lang="ru-RU" sz="1600" b="1" spc="-25" dirty="0"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latin typeface="Times New Roman"/>
                <a:cs typeface="Times New Roman"/>
              </a:rPr>
              <a:t>НАРУШЕНИЯМИ</a:t>
            </a:r>
            <a:r>
              <a:rPr lang="ru-RU" sz="1600" b="1" spc="-10" dirty="0">
                <a:latin typeface="Times New Roman"/>
                <a:cs typeface="Times New Roman"/>
              </a:rPr>
              <a:t> СЛУХА</a:t>
            </a:r>
            <a:r>
              <a:rPr lang="ru-RU" sz="1600" b="1" spc="-25" dirty="0">
                <a:latin typeface="Times New Roman"/>
                <a:cs typeface="Times New Roman"/>
              </a:rPr>
              <a:t> </a:t>
            </a:r>
            <a:r>
              <a:rPr lang="ru-RU" sz="1600" b="1" spc="-35" dirty="0">
                <a:latin typeface="Times New Roman"/>
                <a:cs typeface="Times New Roman"/>
              </a:rPr>
              <a:t>(</a:t>
            </a:r>
            <a:r>
              <a:rPr lang="ru-RU" sz="1600" b="1" spc="-35" dirty="0" smtClean="0">
                <a:latin typeface="Times New Roman"/>
                <a:cs typeface="Times New Roman"/>
              </a:rPr>
              <a:t>ГЛУХИЕ, </a:t>
            </a:r>
            <a:r>
              <a:rPr lang="ru-RU" sz="1600" b="1" spc="-10" dirty="0" smtClean="0">
                <a:latin typeface="Times New Roman"/>
                <a:cs typeface="Times New Roman"/>
              </a:rPr>
              <a:t>СЛАБОСЛЫШАЩИЕ, </a:t>
            </a:r>
            <a:r>
              <a:rPr lang="ru-RU" sz="1600" b="1" spc="-35" dirty="0" smtClean="0">
                <a:latin typeface="Times New Roman"/>
                <a:cs typeface="Times New Roman"/>
              </a:rPr>
              <a:t>ПОЗДНООГЛОХШИЕ</a:t>
            </a:r>
            <a:r>
              <a:rPr lang="ru-RU" sz="1600" b="1" spc="-35" dirty="0">
                <a:latin typeface="Times New Roman"/>
                <a:cs typeface="Times New Roman"/>
              </a:rPr>
              <a:t>);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200" y="1836736"/>
            <a:ext cx="830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latin typeface="Times New Roman"/>
                <a:cs typeface="Times New Roman"/>
              </a:rPr>
              <a:t>ЛИЦА</a:t>
            </a:r>
            <a:r>
              <a:rPr lang="ru-RU" sz="1600" b="1" spc="-10" dirty="0">
                <a:latin typeface="Times New Roman"/>
                <a:cs typeface="Times New Roman"/>
              </a:rPr>
              <a:t> </a:t>
            </a:r>
            <a:r>
              <a:rPr lang="ru-RU" sz="1600" b="1" dirty="0">
                <a:latin typeface="Times New Roman"/>
                <a:cs typeface="Times New Roman"/>
              </a:rPr>
              <a:t>С</a:t>
            </a:r>
            <a:r>
              <a:rPr lang="ru-RU" sz="1600" b="1" spc="-10" dirty="0"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latin typeface="Times New Roman"/>
                <a:cs typeface="Times New Roman"/>
              </a:rPr>
              <a:t>НАРУШЕНИЯМИ </a:t>
            </a:r>
            <a:r>
              <a:rPr lang="ru-RU" sz="1600" b="1" dirty="0">
                <a:latin typeface="Times New Roman"/>
                <a:cs typeface="Times New Roman"/>
              </a:rPr>
              <a:t>ЗРЕНИЯ</a:t>
            </a:r>
            <a:r>
              <a:rPr lang="ru-RU" sz="1600" b="1" spc="-10" dirty="0">
                <a:latin typeface="Times New Roman"/>
                <a:cs typeface="Times New Roman"/>
              </a:rPr>
              <a:t> (</a:t>
            </a:r>
            <a:r>
              <a:rPr lang="ru-RU" sz="1600" b="1" spc="-10" dirty="0" smtClean="0">
                <a:latin typeface="Times New Roman"/>
                <a:cs typeface="Times New Roman"/>
              </a:rPr>
              <a:t>СЛЕПЫЕ,СЛАБОВИДЯЩИЕ</a:t>
            </a:r>
            <a:r>
              <a:rPr lang="ru-RU" sz="1600" b="1" spc="-10" dirty="0">
                <a:latin typeface="Times New Roman"/>
                <a:cs typeface="Times New Roman"/>
              </a:rPr>
              <a:t>);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14600" y="2477860"/>
            <a:ext cx="34945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ru-RU" sz="1600" b="1" dirty="0">
                <a:latin typeface="Times New Roman"/>
                <a:cs typeface="Times New Roman"/>
              </a:rPr>
              <a:t>ЛИЦА</a:t>
            </a:r>
            <a:r>
              <a:rPr lang="ru-RU" sz="1600" b="1" spc="-30" dirty="0">
                <a:latin typeface="Times New Roman"/>
                <a:cs typeface="Times New Roman"/>
              </a:rPr>
              <a:t> </a:t>
            </a:r>
            <a:r>
              <a:rPr lang="ru-RU" sz="1600" b="1" dirty="0">
                <a:latin typeface="Times New Roman"/>
                <a:cs typeface="Times New Roman"/>
              </a:rPr>
              <a:t>С</a:t>
            </a:r>
            <a:r>
              <a:rPr lang="ru-RU" sz="1600" b="1" spc="-30" dirty="0"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latin typeface="Times New Roman"/>
                <a:cs typeface="Times New Roman"/>
              </a:rPr>
              <a:t>НАРУШЕНИЯМИ</a:t>
            </a:r>
            <a:r>
              <a:rPr lang="ru-RU" sz="1600" b="1" spc="-20" dirty="0">
                <a:latin typeface="Times New Roman"/>
                <a:cs typeface="Times New Roman"/>
              </a:rPr>
              <a:t> </a:t>
            </a:r>
            <a:r>
              <a:rPr lang="ru-RU" sz="1600" b="1" dirty="0">
                <a:latin typeface="Times New Roman"/>
                <a:cs typeface="Times New Roman"/>
              </a:rPr>
              <a:t>РЕЧИ;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52500" y="3069250"/>
            <a:ext cx="731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/>
                <a:cs typeface="Times New Roman"/>
              </a:rPr>
              <a:t>ЛИЦА С </a:t>
            </a:r>
            <a:r>
              <a:rPr lang="ru-RU" sz="1600" b="1" spc="-15" dirty="0">
                <a:latin typeface="Times New Roman"/>
                <a:cs typeface="Times New Roman"/>
              </a:rPr>
              <a:t>ЗАДЕРЖКОЙ </a:t>
            </a:r>
            <a:r>
              <a:rPr lang="ru-RU" sz="1600" b="1" spc="-10" dirty="0">
                <a:latin typeface="Times New Roman"/>
                <a:cs typeface="Times New Roman"/>
              </a:rPr>
              <a:t>ПСИХОРЕЧЕВОГО </a:t>
            </a:r>
            <a:r>
              <a:rPr lang="ru-RU" sz="1600" b="1" spc="-35" dirty="0">
                <a:latin typeface="Times New Roman"/>
                <a:cs typeface="Times New Roman"/>
              </a:rPr>
              <a:t>РАЗВИТИЯ </a:t>
            </a:r>
            <a:r>
              <a:rPr lang="ru-RU" sz="1600" b="1" dirty="0">
                <a:latin typeface="Times New Roman"/>
                <a:cs typeface="Times New Roman"/>
              </a:rPr>
              <a:t>(ЗПР); </a:t>
            </a:r>
            <a:endParaRPr lang="ru-RU" sz="1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50376" y="3454686"/>
            <a:ext cx="8574878" cy="526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99720" algn="ctr">
              <a:lnSpc>
                <a:spcPct val="208800"/>
              </a:lnSpc>
            </a:pPr>
            <a:r>
              <a:rPr lang="ru-RU" sz="1600" b="1" dirty="0">
                <a:latin typeface="Times New Roman"/>
                <a:cs typeface="Times New Roman"/>
              </a:rPr>
              <a:t>ЛИЦА</a:t>
            </a:r>
            <a:r>
              <a:rPr lang="ru-RU" sz="1600" b="1" spc="-15" dirty="0">
                <a:latin typeface="Times New Roman"/>
                <a:cs typeface="Times New Roman"/>
              </a:rPr>
              <a:t> </a:t>
            </a:r>
            <a:r>
              <a:rPr lang="ru-RU" sz="1600" b="1" dirty="0">
                <a:latin typeface="Times New Roman"/>
                <a:cs typeface="Times New Roman"/>
              </a:rPr>
              <a:t>С</a:t>
            </a:r>
            <a:r>
              <a:rPr lang="ru-RU" sz="1600" b="1" spc="-20" dirty="0"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latin typeface="Times New Roman"/>
                <a:cs typeface="Times New Roman"/>
              </a:rPr>
              <a:t>НАРУШЕНИЯМИ</a:t>
            </a:r>
            <a:r>
              <a:rPr lang="ru-RU" sz="1600" b="1" spc="-10" dirty="0">
                <a:latin typeface="Times New Roman"/>
                <a:cs typeface="Times New Roman"/>
              </a:rPr>
              <a:t> </a:t>
            </a:r>
            <a:r>
              <a:rPr lang="ru-RU" sz="1600" b="1" spc="-15" dirty="0">
                <a:latin typeface="Times New Roman"/>
                <a:cs typeface="Times New Roman"/>
              </a:rPr>
              <a:t>ИНТЕЛЛЕКТА</a:t>
            </a:r>
            <a:r>
              <a:rPr lang="ru-RU" sz="1600" b="1" spc="-40" dirty="0">
                <a:latin typeface="Times New Roman"/>
                <a:cs typeface="Times New Roman"/>
              </a:rPr>
              <a:t> </a:t>
            </a:r>
            <a:r>
              <a:rPr lang="ru-RU" sz="1600" b="1" dirty="0">
                <a:latin typeface="Times New Roman"/>
                <a:cs typeface="Times New Roman"/>
              </a:rPr>
              <a:t>(</a:t>
            </a:r>
            <a:r>
              <a:rPr lang="ru-RU" sz="1600" b="1" dirty="0" smtClean="0">
                <a:latin typeface="Times New Roman"/>
                <a:cs typeface="Times New Roman"/>
              </a:rPr>
              <a:t>УМСТВЕННО</a:t>
            </a:r>
            <a:r>
              <a:rPr lang="ru-RU" sz="1600" b="1" spc="-10" dirty="0" smtClean="0">
                <a:latin typeface="Times New Roman"/>
                <a:cs typeface="Times New Roman"/>
              </a:rPr>
              <a:t> </a:t>
            </a:r>
            <a:r>
              <a:rPr lang="ru-RU" sz="1600" b="1" spc="-15" dirty="0" smtClean="0">
                <a:latin typeface="Times New Roman"/>
                <a:cs typeface="Times New Roman"/>
              </a:rPr>
              <a:t>ОТСТАЛЫЕ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latin typeface="Times New Roman"/>
                <a:cs typeface="Times New Roman"/>
              </a:rPr>
              <a:t>ДЕТИ</a:t>
            </a:r>
            <a:r>
              <a:rPr lang="ru-RU" sz="1600" b="1" dirty="0">
                <a:latin typeface="Times New Roman"/>
                <a:cs typeface="Times New Roman"/>
              </a:rPr>
              <a:t>);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52500" y="4431574"/>
            <a:ext cx="7239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/>
                <a:cs typeface="Times New Roman"/>
              </a:rPr>
              <a:t>ЛИЦА С </a:t>
            </a:r>
            <a:r>
              <a:rPr lang="ru-RU" sz="1600" b="1" spc="-5" dirty="0">
                <a:latin typeface="Times New Roman"/>
                <a:cs typeface="Times New Roman"/>
              </a:rPr>
              <a:t>НАРУШЕНИЯМИ </a:t>
            </a:r>
            <a:r>
              <a:rPr lang="ru-RU" sz="1600" b="1" spc="-25" dirty="0">
                <a:latin typeface="Times New Roman"/>
                <a:cs typeface="Times New Roman"/>
              </a:rPr>
              <a:t>ОПОРНО-ДВИГАТЕЛЬНОГО </a:t>
            </a:r>
            <a:r>
              <a:rPr lang="ru-RU" sz="1600" b="1" spc="-65" dirty="0">
                <a:latin typeface="Times New Roman"/>
                <a:cs typeface="Times New Roman"/>
              </a:rPr>
              <a:t>АППАРАТА; </a:t>
            </a:r>
            <a:endParaRPr lang="ru-RU" sz="16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54168" y="4933172"/>
            <a:ext cx="8574877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4335" marR="382905" algn="ctr">
              <a:lnSpc>
                <a:spcPts val="5140"/>
              </a:lnSpc>
              <a:spcBef>
                <a:spcPts val="540"/>
              </a:spcBef>
            </a:pPr>
            <a:r>
              <a:rPr lang="ru-RU" sz="1600" b="1" dirty="0">
                <a:latin typeface="Times New Roman"/>
                <a:cs typeface="Times New Roman"/>
              </a:rPr>
              <a:t>ЛИЦА</a:t>
            </a:r>
            <a:r>
              <a:rPr lang="ru-RU" sz="1600" b="1" spc="-20" dirty="0">
                <a:latin typeface="Times New Roman"/>
                <a:cs typeface="Times New Roman"/>
              </a:rPr>
              <a:t> </a:t>
            </a:r>
            <a:r>
              <a:rPr lang="ru-RU" sz="1600" b="1" dirty="0">
                <a:latin typeface="Times New Roman"/>
                <a:cs typeface="Times New Roman"/>
              </a:rPr>
              <a:t>С</a:t>
            </a:r>
            <a:r>
              <a:rPr lang="ru-RU" sz="1600" b="1" spc="-20" dirty="0"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latin typeface="Times New Roman"/>
                <a:cs typeface="Times New Roman"/>
              </a:rPr>
              <a:t>НАРУШЕНИЯМИ</a:t>
            </a:r>
            <a:r>
              <a:rPr lang="ru-RU" sz="1600" b="1" spc="-10" dirty="0"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latin typeface="Times New Roman"/>
                <a:cs typeface="Times New Roman"/>
              </a:rPr>
              <a:t>ЭМОЦИОНАЛЬНО-ВОЛЕВОЙ</a:t>
            </a:r>
            <a:r>
              <a:rPr lang="ru-RU" sz="1600" b="1" spc="-40" dirty="0"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latin typeface="Times New Roman"/>
                <a:cs typeface="Times New Roman"/>
              </a:rPr>
              <a:t>СФЕРЫ;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95300" y="5773417"/>
            <a:ext cx="8153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latin typeface="Times New Roman"/>
                <a:cs typeface="Times New Roman"/>
              </a:rPr>
              <a:t>ЛИЦА</a:t>
            </a:r>
            <a:r>
              <a:rPr lang="ru-RU" sz="1600" b="1" spc="-10" dirty="0">
                <a:latin typeface="Times New Roman"/>
                <a:cs typeface="Times New Roman"/>
              </a:rPr>
              <a:t> </a:t>
            </a:r>
            <a:r>
              <a:rPr lang="ru-RU" sz="1600" b="1" dirty="0">
                <a:latin typeface="Times New Roman"/>
                <a:cs typeface="Times New Roman"/>
              </a:rPr>
              <a:t>С</a:t>
            </a:r>
            <a:r>
              <a:rPr lang="ru-RU" sz="1600" b="1" spc="-10" dirty="0"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latin typeface="Times New Roman"/>
                <a:cs typeface="Times New Roman"/>
              </a:rPr>
              <a:t>МНОЖЕСТВЕННЫМИ</a:t>
            </a:r>
            <a:r>
              <a:rPr lang="ru-RU" sz="1600" b="1" spc="-20" dirty="0"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latin typeface="Times New Roman"/>
                <a:cs typeface="Times New Roman"/>
              </a:rPr>
              <a:t>НАРУШЕНИЯМИ </a:t>
            </a:r>
            <a:r>
              <a:rPr lang="ru-RU" sz="1600" b="1" spc="-20" dirty="0" smtClean="0">
                <a:latin typeface="Times New Roman"/>
                <a:cs typeface="Times New Roman"/>
              </a:rPr>
              <a:t>(СОЧЕТАНИЕ</a:t>
            </a:r>
            <a:r>
              <a:rPr lang="ru-RU" sz="1600" b="1" spc="25" dirty="0" smtClean="0"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latin typeface="Times New Roman"/>
                <a:cs typeface="Times New Roman"/>
              </a:rPr>
              <a:t>2-Х</a:t>
            </a:r>
            <a:r>
              <a:rPr lang="ru-RU" sz="1600" b="1" spc="5" dirty="0" smtClean="0"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latin typeface="Times New Roman"/>
                <a:cs typeface="Times New Roman"/>
              </a:rPr>
              <a:t>ИЛИ</a:t>
            </a:r>
            <a:r>
              <a:rPr lang="ru-RU" sz="1600" b="1" spc="20" dirty="0" smtClean="0"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latin typeface="Times New Roman"/>
                <a:cs typeface="Times New Roman"/>
              </a:rPr>
              <a:t>3-Х)</a:t>
            </a:r>
            <a:endParaRPr lang="ru-RU"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485642"/>
              </p:ext>
            </p:extLst>
          </p:nvPr>
        </p:nvGraphicFramePr>
        <p:xfrm>
          <a:off x="1" y="0"/>
          <a:ext cx="9143998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0986">
                  <a:extLst>
                    <a:ext uri="{9D8B030D-6E8A-4147-A177-3AD203B41FA5}">
                      <a16:colId xmlns:a16="http://schemas.microsoft.com/office/drawing/2014/main" val="3617906483"/>
                    </a:ext>
                  </a:extLst>
                </a:gridCol>
                <a:gridCol w="1045013">
                  <a:extLst>
                    <a:ext uri="{9D8B030D-6E8A-4147-A177-3AD203B41FA5}">
                      <a16:colId xmlns:a16="http://schemas.microsoft.com/office/drawing/2014/main" val="2492554608"/>
                    </a:ext>
                  </a:extLst>
                </a:gridCol>
                <a:gridCol w="6857999">
                  <a:extLst>
                    <a:ext uri="{9D8B030D-6E8A-4147-A177-3AD203B41FA5}">
                      <a16:colId xmlns:a16="http://schemas.microsoft.com/office/drawing/2014/main" val="2099945357"/>
                    </a:ext>
                  </a:extLst>
                </a:gridCol>
              </a:tblGrid>
              <a:tr h="414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7" marR="30087" marT="30087" marB="300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7" marR="30087" marT="30087" marB="300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Выдержка из нормативно-правового документа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7" marR="30087" marT="30087" marB="30087" anchor="ctr"/>
                </a:tc>
                <a:extLst>
                  <a:ext uri="{0D108BD9-81ED-4DB2-BD59-A6C34878D82A}">
                    <a16:rowId xmlns:a16="http://schemas.microsoft.com/office/drawing/2014/main" val="1164135130"/>
                  </a:ext>
                </a:extLst>
              </a:tr>
              <a:tr h="1000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присваивает статус ОВЗ?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7" marR="30087" marT="30087" marB="3008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ПМПК.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7" marR="30087" marT="30087" marB="3008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«….статус обучающегося с ОВЗ — психолого-медико-педагогическая комиссия, деятельность которой регламентируется приказом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Минобрнауки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 от 20 сентября 2013 г. N 1082 «Об утверждении положения о психолого-медико-педагогической комиссии». (Письмо Министерства образования и науки от 20 июля 2017 г. N 08-ПГ-МОН-26725)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7" marR="30087" marT="30087" marB="30087" anchor="ctr"/>
                </a:tc>
                <a:extLst>
                  <a:ext uri="{0D108BD9-81ED-4DB2-BD59-A6C34878D82A}">
                    <a16:rowId xmlns:a16="http://schemas.microsoft.com/office/drawing/2014/main" val="765531060"/>
                  </a:ext>
                </a:extLst>
              </a:tr>
              <a:tr h="1257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присваивает статус ребёнка-инвалида?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7" marR="30087" marT="30087" marB="3008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МСЭ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7" marR="30087" marT="30087" marB="3008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«Признание лица инвалидом осуществляется федеральным учреждением медико-социальной экспертизы. ….» (ст. 1 ФЗ от 24.11.1995 (ред. от 24.04.2020) «О социальной защите инвалидов в РФ»)</a:t>
                      </a:r>
                      <a:b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«Статус инвалида (ребенка-инвалида) присваивает бюро медико-социальной экспертизы…» (Письмо Министерства образования и науки от 20 июля 2017 г. N 08-ПГ-МОН-26725)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7" marR="30087" marT="30087" marB="30087" anchor="ctr"/>
                </a:tc>
                <a:extLst>
                  <a:ext uri="{0D108BD9-81ED-4DB2-BD59-A6C34878D82A}">
                    <a16:rowId xmlns:a16="http://schemas.microsoft.com/office/drawing/2014/main" val="3290165040"/>
                  </a:ext>
                </a:extLst>
              </a:tr>
              <a:tr h="1000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Всегда ли ребёнок-инвалид является ребёнком ОВЗ?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7" marR="30087" marT="30087" marB="3008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7" marR="30087" marT="30087" marB="3008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«Не каждому ребенку-инвалиду требуются специальные условия для получения им образования. Тогда он — не обучающийся с ОВЗ, и получает реабилитационные услуги в иных сферах (здравоохранении, социальной защите, но не в образовании).» (Письмо Министерства образования и науки от 20 июля 2017 г. N 08-ПГ-МОН-26725)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7" marR="30087" marT="30087" marB="30087" anchor="ctr"/>
                </a:tc>
                <a:extLst>
                  <a:ext uri="{0D108BD9-81ED-4DB2-BD59-A6C34878D82A}">
                    <a16:rowId xmlns:a16="http://schemas.microsoft.com/office/drawing/2014/main" val="4265503969"/>
                  </a:ext>
                </a:extLst>
              </a:tr>
              <a:tr h="3184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ли ребёнок-инвалид быть и ребёнком ОВЗ и наоборот?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7" marR="30087" marT="30087" marB="3008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7" marR="30087" marT="30087" marB="3008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«Вместе с тем один и тот же обучающийся может быть и инвалидом, и лицом с ОВЗ. В таком случае у него есть и заключение ПМПК и индивидуальная программа реабилитации или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абилитации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инвалида, в которой в разделе, посвященном образовательной реабилитации, должны быть соответствующие пометки.»(Письмо Министерства образования и науки от 20 июля 2017 г. N 08-ПГ-МОН-26725)</a:t>
                      </a:r>
                      <a:b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«Инвалид (ребенок-инвалид) может быть приравнен по правовому статусу к лицу с ОВЗ в случае подтверждения заключением ПМПК наличия у инвалида (ребенка-инвалида) физических, психических, интеллектуальных, сенсорных и (или) других нарушений, обуславливающих его особые образовательные потребности, препятствующие получению образования без создания специальных условий. Таким образом, инвалид (ребенок-инвалид), которому для получения качественного доступного образования с учетом его особенностей психофизического развития, индивидуальных возможностей и состояния здоровья необходимо создание специальных условий, должен пройти обследование ПМПК и получить соответствующее заключение.» (Письмо Министерства образования и науки от 20 июля 2017 г. N 08-ПГ-МОН-26725)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7" marR="30087" marT="30087" marB="30087" anchor="ctr"/>
                </a:tc>
                <a:extLst>
                  <a:ext uri="{0D108BD9-81ED-4DB2-BD59-A6C34878D82A}">
                    <a16:rowId xmlns:a16="http://schemas.microsoft.com/office/drawing/2014/main" val="2556647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41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965" t="11394" r="34071" b="5583"/>
          <a:stretch/>
        </p:blipFill>
        <p:spPr>
          <a:xfrm>
            <a:off x="539552" y="0"/>
            <a:ext cx="4848412" cy="68685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73785" y="4653136"/>
            <a:ext cx="3635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от 04.08.2014 N 515 "Об утверждении методических рекомендаций по перечню рекомендуемых видов трудовой и профессиональной деятельности инвалидов с учетом нарушенных функций и ограничений их жизнедеятельности"</a:t>
            </a:r>
          </a:p>
        </p:txBody>
      </p:sp>
    </p:spTree>
    <p:extLst>
      <p:ext uri="{BB962C8B-B14F-4D97-AF65-F5344CB8AC3E}">
        <p14:creationId xmlns:p14="http://schemas.microsoft.com/office/powerpoint/2010/main" val="38162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3857619" cy="1928802"/>
          </a:xfrm>
          <a:prstGeom prst="rect">
            <a:avLst/>
          </a:prstGeom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4572" y="0"/>
            <a:ext cx="1489428" cy="152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88196"/>
            <a:ext cx="1538282" cy="156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768172" y="2564904"/>
            <a:ext cx="5886400" cy="219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0000"/>
              </a:lnSpc>
              <a:buFont typeface="Wingdings" pitchFamily="2" charset="2"/>
              <a:buChar char="ü"/>
            </a:pP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«Горячая 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линия» по обучению инвалидов и лиц с ОВЗ в системе СПО: </a:t>
            </a:r>
          </a:p>
          <a:p>
            <a:pPr marL="342900" lvl="0" indent="-342900" algn="ctr">
              <a:lnSpc>
                <a:spcPct val="110000"/>
              </a:lnSpc>
            </a:pP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(992) 041 11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pPr marL="342900" lvl="0" indent="-342900" algn="ctr">
              <a:lnSpc>
                <a:spcPct val="110000"/>
              </a:lnSpc>
            </a:pP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Электронная 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почта: 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poonkptiu@yandex.ru</a:t>
            </a:r>
            <a:endParaRPr lang="ru-RU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110000"/>
              </a:lnSpc>
            </a:pP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Наш сайт: 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incl-nkptiu.ru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785918" cy="6858000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паттерн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3610737"/>
            <a:ext cx="4500594" cy="3247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0166" y="1857364"/>
            <a:ext cx="72866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406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Скругленный прямоугольник 83"/>
          <p:cNvSpPr/>
          <p:nvPr/>
        </p:nvSpPr>
        <p:spPr>
          <a:xfrm>
            <a:off x="1547533" y="3733800"/>
            <a:ext cx="7238681" cy="2586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304800" y="1143000"/>
            <a:ext cx="6400800" cy="2286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object 32"/>
          <p:cNvSpPr txBox="1"/>
          <p:nvPr/>
        </p:nvSpPr>
        <p:spPr>
          <a:xfrm>
            <a:off x="1981326" y="4006977"/>
            <a:ext cx="67697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Инвалид</a:t>
            </a:r>
            <a:r>
              <a:rPr sz="1800" b="1" spc="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-</a:t>
            </a:r>
            <a:r>
              <a:rPr sz="1800" b="1" spc="1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лицо,</a:t>
            </a:r>
            <a:r>
              <a:rPr sz="1800" b="1" spc="15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которое</a:t>
            </a:r>
            <a:r>
              <a:rPr sz="1800" b="1" spc="1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имеет</a:t>
            </a:r>
            <a:r>
              <a:rPr sz="1800" b="1" spc="1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нарушение</a:t>
            </a:r>
            <a:r>
              <a:rPr sz="1800" b="1" spc="17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здоровья</a:t>
            </a:r>
            <a:r>
              <a:rPr sz="1800" b="1" spc="1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со</a:t>
            </a:r>
            <a:r>
              <a:rPr sz="1800" b="1" spc="1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стойким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81326" y="4281296"/>
            <a:ext cx="1654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расстройством 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за</a:t>
            </a:r>
            <a:r>
              <a:rPr sz="1800" b="1" spc="-30" dirty="0">
                <a:latin typeface="Times New Roman"/>
                <a:cs typeface="Times New Roman"/>
              </a:rPr>
              <a:t>б</a:t>
            </a:r>
            <a:r>
              <a:rPr sz="1800" b="1" spc="-25" dirty="0">
                <a:latin typeface="Times New Roman"/>
                <a:cs typeface="Times New Roman"/>
              </a:rPr>
              <a:t>о</a:t>
            </a:r>
            <a:r>
              <a:rPr sz="1800" b="1" spc="-5" dirty="0">
                <a:latin typeface="Times New Roman"/>
                <a:cs typeface="Times New Roman"/>
              </a:rPr>
              <a:t>лева</a:t>
            </a:r>
            <a:r>
              <a:rPr sz="1800" b="1" spc="5" dirty="0">
                <a:latin typeface="Times New Roman"/>
                <a:cs typeface="Times New Roman"/>
              </a:rPr>
              <a:t>н</a:t>
            </a:r>
            <a:r>
              <a:rPr sz="1800" b="1" spc="-5" dirty="0">
                <a:latin typeface="Times New Roman"/>
                <a:cs typeface="Times New Roman"/>
              </a:rPr>
              <a:t>и</a:t>
            </a:r>
            <a:r>
              <a:rPr sz="1800" b="1" spc="-10" dirty="0">
                <a:latin typeface="Times New Roman"/>
                <a:cs typeface="Times New Roman"/>
              </a:rPr>
              <a:t>я</a:t>
            </a:r>
            <a:r>
              <a:rPr sz="1800" b="1" spc="5" dirty="0">
                <a:latin typeface="Times New Roman"/>
                <a:cs typeface="Times New Roman"/>
              </a:rPr>
              <a:t>м</a:t>
            </a:r>
            <a:r>
              <a:rPr sz="1800" b="1" spc="-5" dirty="0">
                <a:latin typeface="Times New Roman"/>
                <a:cs typeface="Times New Roman"/>
              </a:rPr>
              <a:t>и,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44492" y="4281296"/>
            <a:ext cx="1595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192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функций </a:t>
            </a:r>
            <a:r>
              <a:rPr sz="1800" b="1" spc="-10" dirty="0">
                <a:latin typeface="Times New Roman"/>
                <a:cs typeface="Times New Roman"/>
              </a:rPr>
              <a:t> последствиями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41645" y="4281296"/>
            <a:ext cx="1691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marR="5080" indent="-306705">
              <a:lnSpc>
                <a:spcPct val="100000"/>
              </a:lnSpc>
              <a:spcBef>
                <a:spcPts val="100"/>
              </a:spcBef>
              <a:tabLst>
                <a:tab pos="128651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организма, 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25" dirty="0">
                <a:latin typeface="Times New Roman"/>
                <a:cs typeface="Times New Roman"/>
              </a:rPr>
              <a:t>т</a:t>
            </a:r>
            <a:r>
              <a:rPr sz="1800" b="1" spc="-5" dirty="0">
                <a:latin typeface="Times New Roman"/>
                <a:cs typeface="Times New Roman"/>
              </a:rPr>
              <a:t>ра</a:t>
            </a:r>
            <a:r>
              <a:rPr sz="1800" b="1" spc="-30" dirty="0">
                <a:latin typeface="Times New Roman"/>
                <a:cs typeface="Times New Roman"/>
              </a:rPr>
              <a:t>в</a:t>
            </a:r>
            <a:r>
              <a:rPr sz="1800" b="1" dirty="0">
                <a:latin typeface="Times New Roman"/>
                <a:cs typeface="Times New Roman"/>
              </a:rPr>
              <a:t>м	</a:t>
            </a:r>
            <a:r>
              <a:rPr sz="1800" b="1" spc="-5" dirty="0">
                <a:latin typeface="Times New Roman"/>
                <a:cs typeface="Times New Roman"/>
              </a:rPr>
              <a:t>и</a:t>
            </a:r>
            <a:r>
              <a:rPr sz="1800" b="1" spc="-10" dirty="0">
                <a:latin typeface="Times New Roman"/>
                <a:cs typeface="Times New Roman"/>
              </a:rPr>
              <a:t>л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29093" y="4281296"/>
            <a:ext cx="1522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marR="5080" indent="-31115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75" dirty="0">
                <a:latin typeface="Times New Roman"/>
                <a:cs typeface="Times New Roman"/>
              </a:rPr>
              <a:t>б</a:t>
            </a:r>
            <a:r>
              <a:rPr sz="1800" b="1" spc="-50" dirty="0">
                <a:latin typeface="Times New Roman"/>
                <a:cs typeface="Times New Roman"/>
              </a:rPr>
              <a:t>у</a:t>
            </a:r>
            <a:r>
              <a:rPr sz="1800" b="1" dirty="0">
                <a:latin typeface="Times New Roman"/>
                <a:cs typeface="Times New Roman"/>
              </a:rPr>
              <a:t>сл</a:t>
            </a:r>
            <a:r>
              <a:rPr sz="1800" b="1" spc="-45" dirty="0">
                <a:latin typeface="Times New Roman"/>
                <a:cs typeface="Times New Roman"/>
              </a:rPr>
              <a:t>о</a:t>
            </a:r>
            <a:r>
              <a:rPr sz="1800" b="1" spc="-40" dirty="0">
                <a:latin typeface="Times New Roman"/>
                <a:cs typeface="Times New Roman"/>
              </a:rPr>
              <a:t>в</a:t>
            </a:r>
            <a:r>
              <a:rPr sz="1800" b="1" spc="-5" dirty="0">
                <a:latin typeface="Times New Roman"/>
                <a:cs typeface="Times New Roman"/>
              </a:rPr>
              <a:t>лен</a:t>
            </a:r>
            <a:r>
              <a:rPr sz="1800" b="1" spc="-10" dirty="0">
                <a:latin typeface="Times New Roman"/>
                <a:cs typeface="Times New Roman"/>
              </a:rPr>
              <a:t>н</a:t>
            </a:r>
            <a:r>
              <a:rPr sz="1800" b="1" spc="1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е  д</a:t>
            </a:r>
            <a:r>
              <a:rPr sz="1800" b="1" spc="25" dirty="0">
                <a:latin typeface="Times New Roman"/>
                <a:cs typeface="Times New Roman"/>
              </a:rPr>
              <a:t>е</a:t>
            </a:r>
            <a:r>
              <a:rPr sz="1800" b="1" spc="-10" dirty="0">
                <a:latin typeface="Times New Roman"/>
                <a:cs typeface="Times New Roman"/>
              </a:rPr>
              <a:t>ф</a:t>
            </a:r>
            <a:r>
              <a:rPr sz="1800" b="1" spc="10" dirty="0">
                <a:latin typeface="Times New Roman"/>
                <a:cs typeface="Times New Roman"/>
              </a:rPr>
              <a:t>е</a:t>
            </a:r>
            <a:r>
              <a:rPr sz="1800" b="1" spc="-5" dirty="0">
                <a:latin typeface="Times New Roman"/>
                <a:cs typeface="Times New Roman"/>
              </a:rPr>
              <a:t>к</a:t>
            </a:r>
            <a:r>
              <a:rPr sz="1800" b="1" spc="5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r>
              <a:rPr sz="1800" b="1" spc="5" dirty="0">
                <a:latin typeface="Times New Roman"/>
                <a:cs typeface="Times New Roman"/>
              </a:rPr>
              <a:t>м</a:t>
            </a:r>
            <a:r>
              <a:rPr sz="1800" b="1" spc="-5" dirty="0">
                <a:latin typeface="Times New Roman"/>
                <a:cs typeface="Times New Roman"/>
              </a:rPr>
              <a:t>и,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81326" y="4829936"/>
            <a:ext cx="6769734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приводящее</a:t>
            </a:r>
            <a:r>
              <a:rPr sz="1800" b="1" spc="2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к</a:t>
            </a:r>
            <a:r>
              <a:rPr sz="1800" b="1" spc="2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ограничению</a:t>
            </a:r>
            <a:r>
              <a:rPr sz="1800" b="1" spc="2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жизнедеятельности</a:t>
            </a:r>
            <a:r>
              <a:rPr sz="1800" b="1" spc="2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2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вызывающее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необходимость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его</a:t>
            </a:r>
            <a:r>
              <a:rPr sz="1800" b="1" spc="-5" dirty="0">
                <a:latin typeface="Times New Roman"/>
                <a:cs typeface="Times New Roman"/>
              </a:rPr>
              <a:t> социальной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защиты</a:t>
            </a:r>
            <a:endParaRPr sz="1800" dirty="0">
              <a:latin typeface="Times New Roman"/>
              <a:cs typeface="Times New Roman"/>
            </a:endParaRPr>
          </a:p>
          <a:p>
            <a:pPr marR="6985" algn="r">
              <a:lnSpc>
                <a:spcPts val="2395"/>
              </a:lnSpc>
            </a:pPr>
            <a:r>
              <a:rPr sz="2000" b="1" i="1" spc="-10" dirty="0">
                <a:latin typeface="Times New Roman"/>
                <a:cs typeface="Times New Roman"/>
              </a:rPr>
              <a:t>Федеральный</a:t>
            </a:r>
            <a:r>
              <a:rPr sz="2000" b="1" i="1" spc="-35" dirty="0">
                <a:latin typeface="Times New Roman"/>
                <a:cs typeface="Times New Roman"/>
              </a:rPr>
              <a:t> </a:t>
            </a:r>
            <a:r>
              <a:rPr sz="2000" b="1" i="1" spc="-15" dirty="0">
                <a:latin typeface="Times New Roman"/>
                <a:cs typeface="Times New Roman"/>
              </a:rPr>
              <a:t>закон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«О</a:t>
            </a:r>
            <a:r>
              <a:rPr sz="2000" b="1" i="1" spc="-5" dirty="0">
                <a:latin typeface="Times New Roman"/>
                <a:cs typeface="Times New Roman"/>
              </a:rPr>
              <a:t> социальной</a:t>
            </a:r>
            <a:r>
              <a:rPr sz="2000" b="1" i="1" spc="-3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защите</a:t>
            </a:r>
            <a:r>
              <a:rPr sz="2000" b="1" i="1" spc="-3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инвалидов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в</a:t>
            </a:r>
            <a:endParaRPr sz="20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b="1" i="1" spc="-15" dirty="0">
                <a:latin typeface="Times New Roman"/>
                <a:cs typeface="Times New Roman"/>
              </a:rPr>
              <a:t>Российской</a:t>
            </a:r>
            <a:r>
              <a:rPr sz="2000" b="1" i="1" spc="-7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Федерации»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29672" y="284901"/>
            <a:ext cx="2657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ПОНЯТИЕ</a:t>
            </a:r>
            <a:r>
              <a:rPr sz="18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«ИНВАЛИД»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89915" y="1281176"/>
            <a:ext cx="1614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4635" algn="l"/>
              </a:tabLst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Инв</a:t>
            </a:r>
            <a:r>
              <a:rPr sz="1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д	</a:t>
            </a:r>
            <a:r>
              <a:rPr sz="1800" b="1" dirty="0"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370835" y="1281176"/>
            <a:ext cx="2092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599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любое	лицо,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151121" y="1281176"/>
            <a:ext cx="830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Times New Roman"/>
                <a:cs typeface="Times New Roman"/>
              </a:rPr>
              <a:t>к</a:t>
            </a:r>
            <a:r>
              <a:rPr sz="1800" b="1" spc="-25" dirty="0">
                <a:latin typeface="Times New Roman"/>
                <a:cs typeface="Times New Roman"/>
              </a:rPr>
              <a:t>о</a:t>
            </a:r>
            <a:r>
              <a:rPr sz="1800" b="1" spc="-35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орое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250307" y="1281176"/>
            <a:ext cx="1187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784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н</a:t>
            </a:r>
            <a:r>
              <a:rPr sz="1800" b="1" dirty="0">
                <a:latin typeface="Times New Roman"/>
                <a:cs typeface="Times New Roman"/>
              </a:rPr>
              <a:t>е	</a:t>
            </a:r>
            <a:r>
              <a:rPr sz="1800" b="1" spc="-30" dirty="0">
                <a:latin typeface="Times New Roman"/>
                <a:cs typeface="Times New Roman"/>
              </a:rPr>
              <a:t>м</a:t>
            </a:r>
            <a:r>
              <a:rPr sz="1800" b="1" spc="-50" dirty="0">
                <a:latin typeface="Times New Roman"/>
                <a:cs typeface="Times New Roman"/>
              </a:rPr>
              <a:t>ож</a:t>
            </a:r>
            <a:r>
              <a:rPr sz="1800" b="1" spc="10" dirty="0">
                <a:latin typeface="Times New Roman"/>
                <a:cs typeface="Times New Roman"/>
              </a:rPr>
              <a:t>е</a:t>
            </a:r>
            <a:r>
              <a:rPr sz="1800" b="1" dirty="0">
                <a:latin typeface="Times New Roman"/>
                <a:cs typeface="Times New Roman"/>
              </a:rPr>
              <a:t>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32003" y="1555496"/>
            <a:ext cx="1665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самостоятельно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238248" y="1555496"/>
            <a:ext cx="4199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4005" algn="l"/>
                <a:tab pos="2179955" algn="l"/>
                <a:tab pos="3528695" algn="l"/>
                <a:tab pos="4054475" algn="l"/>
              </a:tabLst>
            </a:pP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25" dirty="0">
                <a:latin typeface="Times New Roman"/>
                <a:cs typeface="Times New Roman"/>
              </a:rPr>
              <a:t>б</a:t>
            </a:r>
            <a:r>
              <a:rPr sz="1800" b="1" spc="25" dirty="0">
                <a:latin typeface="Times New Roman"/>
                <a:cs typeface="Times New Roman"/>
              </a:rPr>
              <a:t>е</a:t>
            </a:r>
            <a:r>
              <a:rPr sz="1800" b="1" dirty="0">
                <a:latin typeface="Times New Roman"/>
                <a:cs typeface="Times New Roman"/>
              </a:rPr>
              <a:t>сп</a:t>
            </a:r>
            <a:r>
              <a:rPr sz="1800" b="1" spc="-60" dirty="0">
                <a:latin typeface="Times New Roman"/>
                <a:cs typeface="Times New Roman"/>
              </a:rPr>
              <a:t>е</a:t>
            </a:r>
            <a:r>
              <a:rPr sz="1800" b="1" dirty="0">
                <a:latin typeface="Times New Roman"/>
                <a:cs typeface="Times New Roman"/>
              </a:rPr>
              <a:t>чив</a:t>
            </a:r>
            <a:r>
              <a:rPr sz="1800" b="1" spc="-50" dirty="0">
                <a:latin typeface="Times New Roman"/>
                <a:cs typeface="Times New Roman"/>
              </a:rPr>
              <a:t>а</a:t>
            </a:r>
            <a:r>
              <a:rPr sz="1800" b="1" spc="-5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ь	(</a:t>
            </a:r>
            <a:r>
              <a:rPr sz="1800" b="1" spc="-30" dirty="0">
                <a:latin typeface="Times New Roman"/>
                <a:cs typeface="Times New Roman"/>
              </a:rPr>
              <a:t>к</a:t>
            </a:r>
            <a:r>
              <a:rPr sz="1800" b="1" dirty="0">
                <a:latin typeface="Times New Roman"/>
                <a:cs typeface="Times New Roman"/>
              </a:rPr>
              <a:t>ак	</a:t>
            </a:r>
            <a:r>
              <a:rPr sz="1800" b="1" spc="-5" dirty="0">
                <a:latin typeface="Times New Roman"/>
                <a:cs typeface="Times New Roman"/>
              </a:rPr>
              <a:t>п</a:t>
            </a:r>
            <a:r>
              <a:rPr sz="1800" b="1" spc="-30" dirty="0">
                <a:latin typeface="Times New Roman"/>
                <a:cs typeface="Times New Roman"/>
              </a:rPr>
              <a:t>о</a:t>
            </a:r>
            <a:r>
              <a:rPr sz="1800" b="1" spc="-5" dirty="0">
                <a:latin typeface="Times New Roman"/>
                <a:cs typeface="Times New Roman"/>
              </a:rPr>
              <a:t>л</a:t>
            </a:r>
            <a:r>
              <a:rPr sz="1800" b="1" spc="-10" dirty="0">
                <a:latin typeface="Times New Roman"/>
                <a:cs typeface="Times New Roman"/>
              </a:rPr>
              <a:t>н</a:t>
            </a:r>
            <a:r>
              <a:rPr sz="1800" b="1" dirty="0">
                <a:latin typeface="Times New Roman"/>
                <a:cs typeface="Times New Roman"/>
              </a:rPr>
              <a:t>ость</a:t>
            </a:r>
            <a:r>
              <a:rPr sz="1800" b="1" spc="5" dirty="0">
                <a:latin typeface="Times New Roman"/>
                <a:cs typeface="Times New Roman"/>
              </a:rPr>
              <a:t>ю</a:t>
            </a:r>
            <a:r>
              <a:rPr sz="1800" b="1" dirty="0">
                <a:latin typeface="Times New Roman"/>
                <a:cs typeface="Times New Roman"/>
              </a:rPr>
              <a:t>,	</a:t>
            </a:r>
            <a:r>
              <a:rPr sz="1800" b="1" spc="10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ак	и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32003" y="1829815"/>
            <a:ext cx="60077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частично)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потребности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нормальной</a:t>
            </a:r>
            <a:r>
              <a:rPr sz="1800" b="1" dirty="0">
                <a:latin typeface="Times New Roman"/>
                <a:cs typeface="Times New Roman"/>
              </a:rPr>
              <a:t> личной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(или)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социальной</a:t>
            </a:r>
            <a:r>
              <a:rPr sz="1800" b="1" spc="36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жизни</a:t>
            </a:r>
            <a:r>
              <a:rPr sz="1800" b="1" spc="3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36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силу</a:t>
            </a:r>
            <a:r>
              <a:rPr sz="1800" b="1" spc="35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какого-либо</a:t>
            </a:r>
            <a:r>
              <a:rPr sz="1800" b="1" spc="3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недостатка,</a:t>
            </a:r>
            <a:r>
              <a:rPr sz="1800" b="1" spc="370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будь </a:t>
            </a:r>
            <a:r>
              <a:rPr sz="1800" b="1" spc="-44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то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врождённый</a:t>
            </a:r>
            <a:r>
              <a:rPr sz="1800" b="1" spc="-5" dirty="0">
                <a:latin typeface="Times New Roman"/>
                <a:cs typeface="Times New Roman"/>
              </a:rPr>
              <a:t> или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приобретённый,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своих</a:t>
            </a:r>
            <a:r>
              <a:rPr sz="1800" b="1" dirty="0">
                <a:latin typeface="Times New Roman"/>
                <a:cs typeface="Times New Roman"/>
              </a:rPr>
              <a:t> физических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или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умственных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возможностей.</a:t>
            </a:r>
            <a:endParaRPr sz="1800" dirty="0">
              <a:latin typeface="Times New Roman"/>
              <a:cs typeface="Times New Roman"/>
            </a:endParaRPr>
          </a:p>
          <a:p>
            <a:pPr marL="1472565" algn="just">
              <a:lnSpc>
                <a:spcPct val="100000"/>
              </a:lnSpc>
            </a:pPr>
            <a:r>
              <a:rPr sz="1800" b="1" i="1" spc="-5" dirty="0">
                <a:latin typeface="Times New Roman"/>
                <a:cs typeface="Times New Roman"/>
              </a:rPr>
              <a:t>Декларации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о </a:t>
            </a:r>
            <a:r>
              <a:rPr sz="1800" b="1" i="1" spc="-10" dirty="0">
                <a:latin typeface="Times New Roman"/>
                <a:cs typeface="Times New Roman"/>
              </a:rPr>
              <a:t>правах </a:t>
            </a:r>
            <a:r>
              <a:rPr sz="1800" b="1" i="1" spc="-5" dirty="0">
                <a:latin typeface="Times New Roman"/>
                <a:cs typeface="Times New Roman"/>
              </a:rPr>
              <a:t>инвалидов (ООН,</a:t>
            </a:r>
            <a:r>
              <a:rPr sz="1800" b="1" i="1" spc="1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1975)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266441"/>
            <a:ext cx="1653102" cy="3625342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0387" y="3352800"/>
            <a:ext cx="1273302" cy="1126439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2105025" y="411530"/>
            <a:ext cx="1323975" cy="2620645"/>
            <a:chOff x="2009139" y="244525"/>
            <a:chExt cx="1323975" cy="2620645"/>
          </a:xfrm>
        </p:grpSpPr>
        <p:pic>
          <p:nvPicPr>
            <p:cNvPr id="60" name="object 6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9431" y="244525"/>
              <a:ext cx="1273302" cy="112643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9139" y="1738553"/>
              <a:ext cx="1273302" cy="1126439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3733800" y="4782261"/>
            <a:ext cx="49999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Ребенку </a:t>
            </a:r>
            <a:r>
              <a:rPr sz="1800" dirty="0">
                <a:latin typeface="Times New Roman"/>
                <a:cs typeface="Times New Roman"/>
              </a:rPr>
              <a:t>(лицу 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возрасте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18 лет)</a:t>
            </a:r>
            <a:r>
              <a:rPr sz="1800" spc="-5" dirty="0">
                <a:latin typeface="Times New Roman"/>
                <a:cs typeface="Times New Roman"/>
              </a:rPr>
              <a:t> не зависимо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от</a:t>
            </a:r>
            <a:endParaRPr sz="18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тяжести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расстройства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функций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организма</a:t>
            </a:r>
            <a:endParaRPr sz="1800" dirty="0">
              <a:latin typeface="Times New Roman"/>
              <a:cs typeface="Times New Roman"/>
            </a:endParaRPr>
          </a:p>
          <a:p>
            <a:pPr marL="635" algn="just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устанавливается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категория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«ребенок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10" dirty="0">
                <a:latin typeface="Times New Roman"/>
                <a:cs typeface="Times New Roman"/>
              </a:rPr>
              <a:t>инвалид».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72" name="object 5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0" y="4790294"/>
            <a:ext cx="1273302" cy="1126439"/>
          </a:xfrm>
          <a:prstGeom prst="rect">
            <a:avLst/>
          </a:prstGeom>
        </p:spPr>
      </p:pic>
      <p:sp>
        <p:nvSpPr>
          <p:cNvPr id="73" name="Прямоугольник 72"/>
          <p:cNvSpPr/>
          <p:nvPr/>
        </p:nvSpPr>
        <p:spPr>
          <a:xfrm>
            <a:off x="3352800" y="244525"/>
            <a:ext cx="5562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Признание лица инвалидом осуществляется федеральным учреждением медико-социальной экспертизы. Порядок и условия признания лица инвалидом устанавливаются Правительством Российской Федерации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429000" y="1804776"/>
            <a:ext cx="541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зависимости от степени расстройства функций организма гражданину, признанному инвалидом, устанавливается I, II или III группа инвалидности.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559302" y="3124199"/>
            <a:ext cx="517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 группа инвалидности устанавливается при наиболее тяжелых расстройствах функций организма, III группа инвалидности – при наиболее легких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" y="205995"/>
            <a:ext cx="1016261" cy="960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6784" y="996822"/>
            <a:ext cx="6055360" cy="5124450"/>
          </a:xfrm>
          <a:custGeom>
            <a:avLst/>
            <a:gdLst/>
            <a:ahLst/>
            <a:cxnLst/>
            <a:rect l="l" t="t" r="r" b="b"/>
            <a:pathLst>
              <a:path w="6055359" h="5124450">
                <a:moveTo>
                  <a:pt x="0" y="853948"/>
                </a:moveTo>
                <a:lnTo>
                  <a:pt x="1351" y="805484"/>
                </a:lnTo>
                <a:lnTo>
                  <a:pt x="5358" y="757731"/>
                </a:lnTo>
                <a:lnTo>
                  <a:pt x="11949" y="710759"/>
                </a:lnTo>
                <a:lnTo>
                  <a:pt x="21051" y="664642"/>
                </a:lnTo>
                <a:lnTo>
                  <a:pt x="32592" y="619450"/>
                </a:lnTo>
                <a:lnTo>
                  <a:pt x="46501" y="575257"/>
                </a:lnTo>
                <a:lnTo>
                  <a:pt x="62704" y="532134"/>
                </a:lnTo>
                <a:lnTo>
                  <a:pt x="81131" y="490153"/>
                </a:lnTo>
                <a:lnTo>
                  <a:pt x="101708" y="449387"/>
                </a:lnTo>
                <a:lnTo>
                  <a:pt x="124365" y="409906"/>
                </a:lnTo>
                <a:lnTo>
                  <a:pt x="149028" y="371784"/>
                </a:lnTo>
                <a:lnTo>
                  <a:pt x="175626" y="335093"/>
                </a:lnTo>
                <a:lnTo>
                  <a:pt x="204087" y="299903"/>
                </a:lnTo>
                <a:lnTo>
                  <a:pt x="234339" y="266289"/>
                </a:lnTo>
                <a:lnTo>
                  <a:pt x="266309" y="234320"/>
                </a:lnTo>
                <a:lnTo>
                  <a:pt x="299925" y="204071"/>
                </a:lnTo>
                <a:lnTo>
                  <a:pt x="335116" y="175612"/>
                </a:lnTo>
                <a:lnTo>
                  <a:pt x="371810" y="149016"/>
                </a:lnTo>
                <a:lnTo>
                  <a:pt x="409934" y="124354"/>
                </a:lnTo>
                <a:lnTo>
                  <a:pt x="449416" y="101699"/>
                </a:lnTo>
                <a:lnTo>
                  <a:pt x="490184" y="81124"/>
                </a:lnTo>
                <a:lnTo>
                  <a:pt x="532167" y="62698"/>
                </a:lnTo>
                <a:lnTo>
                  <a:pt x="575291" y="46496"/>
                </a:lnTo>
                <a:lnTo>
                  <a:pt x="619486" y="32589"/>
                </a:lnTo>
                <a:lnTo>
                  <a:pt x="664678" y="21049"/>
                </a:lnTo>
                <a:lnTo>
                  <a:pt x="710796" y="11948"/>
                </a:lnTo>
                <a:lnTo>
                  <a:pt x="757768" y="5358"/>
                </a:lnTo>
                <a:lnTo>
                  <a:pt x="805522" y="1351"/>
                </a:lnTo>
                <a:lnTo>
                  <a:pt x="853986" y="0"/>
                </a:lnTo>
                <a:lnTo>
                  <a:pt x="5200815" y="0"/>
                </a:lnTo>
                <a:lnTo>
                  <a:pt x="5249278" y="1351"/>
                </a:lnTo>
                <a:lnTo>
                  <a:pt x="5297031" y="5358"/>
                </a:lnTo>
                <a:lnTo>
                  <a:pt x="5344003" y="11948"/>
                </a:lnTo>
                <a:lnTo>
                  <a:pt x="5390120" y="21049"/>
                </a:lnTo>
                <a:lnTo>
                  <a:pt x="5435312" y="32589"/>
                </a:lnTo>
                <a:lnTo>
                  <a:pt x="5479505" y="46496"/>
                </a:lnTo>
                <a:lnTo>
                  <a:pt x="5522628" y="62698"/>
                </a:lnTo>
                <a:lnTo>
                  <a:pt x="5564609" y="81124"/>
                </a:lnTo>
                <a:lnTo>
                  <a:pt x="5605376" y="101699"/>
                </a:lnTo>
                <a:lnTo>
                  <a:pt x="5644856" y="124354"/>
                </a:lnTo>
                <a:lnTo>
                  <a:pt x="5682978" y="149016"/>
                </a:lnTo>
                <a:lnTo>
                  <a:pt x="5719670" y="175612"/>
                </a:lnTo>
                <a:lnTo>
                  <a:pt x="5754859" y="204071"/>
                </a:lnTo>
                <a:lnTo>
                  <a:pt x="5788473" y="234320"/>
                </a:lnTo>
                <a:lnTo>
                  <a:pt x="5820442" y="266289"/>
                </a:lnTo>
                <a:lnTo>
                  <a:pt x="5850691" y="299903"/>
                </a:lnTo>
                <a:lnTo>
                  <a:pt x="5879150" y="335093"/>
                </a:lnTo>
                <a:lnTo>
                  <a:pt x="5905746" y="371784"/>
                </a:lnTo>
                <a:lnTo>
                  <a:pt x="5930408" y="409906"/>
                </a:lnTo>
                <a:lnTo>
                  <a:pt x="5953063" y="449387"/>
                </a:lnTo>
                <a:lnTo>
                  <a:pt x="5973639" y="490153"/>
                </a:lnTo>
                <a:lnTo>
                  <a:pt x="5992064" y="532134"/>
                </a:lnTo>
                <a:lnTo>
                  <a:pt x="6008266" y="575257"/>
                </a:lnTo>
                <a:lnTo>
                  <a:pt x="6022173" y="619450"/>
                </a:lnTo>
                <a:lnTo>
                  <a:pt x="6033713" y="664642"/>
                </a:lnTo>
                <a:lnTo>
                  <a:pt x="6042814" y="710759"/>
                </a:lnTo>
                <a:lnTo>
                  <a:pt x="6049404" y="757731"/>
                </a:lnTo>
                <a:lnTo>
                  <a:pt x="6053411" y="805484"/>
                </a:lnTo>
                <a:lnTo>
                  <a:pt x="6054763" y="853948"/>
                </a:lnTo>
                <a:lnTo>
                  <a:pt x="6054763" y="4269867"/>
                </a:lnTo>
                <a:lnTo>
                  <a:pt x="6053411" y="4318329"/>
                </a:lnTo>
                <a:lnTo>
                  <a:pt x="6049404" y="4366082"/>
                </a:lnTo>
                <a:lnTo>
                  <a:pt x="6042814" y="4413054"/>
                </a:lnTo>
                <a:lnTo>
                  <a:pt x="6033713" y="4459172"/>
                </a:lnTo>
                <a:lnTo>
                  <a:pt x="6022173" y="4504365"/>
                </a:lnTo>
                <a:lnTo>
                  <a:pt x="6008266" y="4548560"/>
                </a:lnTo>
                <a:lnTo>
                  <a:pt x="5992064" y="4591686"/>
                </a:lnTo>
                <a:lnTo>
                  <a:pt x="5973639" y="4633670"/>
                </a:lnTo>
                <a:lnTo>
                  <a:pt x="5953063" y="4674439"/>
                </a:lnTo>
                <a:lnTo>
                  <a:pt x="5930408" y="4713923"/>
                </a:lnTo>
                <a:lnTo>
                  <a:pt x="5905746" y="4752049"/>
                </a:lnTo>
                <a:lnTo>
                  <a:pt x="5879150" y="4788744"/>
                </a:lnTo>
                <a:lnTo>
                  <a:pt x="5850691" y="4823938"/>
                </a:lnTo>
                <a:lnTo>
                  <a:pt x="5820442" y="4857557"/>
                </a:lnTo>
                <a:lnTo>
                  <a:pt x="5788473" y="4889529"/>
                </a:lnTo>
                <a:lnTo>
                  <a:pt x="5754859" y="4919783"/>
                </a:lnTo>
                <a:lnTo>
                  <a:pt x="5719670" y="4948246"/>
                </a:lnTo>
                <a:lnTo>
                  <a:pt x="5682978" y="4974846"/>
                </a:lnTo>
                <a:lnTo>
                  <a:pt x="5644856" y="4999512"/>
                </a:lnTo>
                <a:lnTo>
                  <a:pt x="5605376" y="5022171"/>
                </a:lnTo>
                <a:lnTo>
                  <a:pt x="5564609" y="5042750"/>
                </a:lnTo>
                <a:lnTo>
                  <a:pt x="5522628" y="5061179"/>
                </a:lnTo>
                <a:lnTo>
                  <a:pt x="5479505" y="5077384"/>
                </a:lnTo>
                <a:lnTo>
                  <a:pt x="5435312" y="5091294"/>
                </a:lnTo>
                <a:lnTo>
                  <a:pt x="5390120" y="5102837"/>
                </a:lnTo>
                <a:lnTo>
                  <a:pt x="5344003" y="5111940"/>
                </a:lnTo>
                <a:lnTo>
                  <a:pt x="5297031" y="5118531"/>
                </a:lnTo>
                <a:lnTo>
                  <a:pt x="5249278" y="5122539"/>
                </a:lnTo>
                <a:lnTo>
                  <a:pt x="5200815" y="5123891"/>
                </a:lnTo>
                <a:lnTo>
                  <a:pt x="853986" y="5123891"/>
                </a:lnTo>
                <a:lnTo>
                  <a:pt x="805522" y="5122539"/>
                </a:lnTo>
                <a:lnTo>
                  <a:pt x="757768" y="5118531"/>
                </a:lnTo>
                <a:lnTo>
                  <a:pt x="710796" y="5111940"/>
                </a:lnTo>
                <a:lnTo>
                  <a:pt x="664678" y="5102837"/>
                </a:lnTo>
                <a:lnTo>
                  <a:pt x="619486" y="5091294"/>
                </a:lnTo>
                <a:lnTo>
                  <a:pt x="575291" y="5077384"/>
                </a:lnTo>
                <a:lnTo>
                  <a:pt x="532167" y="5061179"/>
                </a:lnTo>
                <a:lnTo>
                  <a:pt x="490184" y="5042750"/>
                </a:lnTo>
                <a:lnTo>
                  <a:pt x="449416" y="5022171"/>
                </a:lnTo>
                <a:lnTo>
                  <a:pt x="409934" y="4999512"/>
                </a:lnTo>
                <a:lnTo>
                  <a:pt x="371810" y="4974846"/>
                </a:lnTo>
                <a:lnTo>
                  <a:pt x="335116" y="4948246"/>
                </a:lnTo>
                <a:lnTo>
                  <a:pt x="299925" y="4919783"/>
                </a:lnTo>
                <a:lnTo>
                  <a:pt x="266309" y="4889529"/>
                </a:lnTo>
                <a:lnTo>
                  <a:pt x="234339" y="4857557"/>
                </a:lnTo>
                <a:lnTo>
                  <a:pt x="204087" y="4823938"/>
                </a:lnTo>
                <a:lnTo>
                  <a:pt x="175626" y="4788744"/>
                </a:lnTo>
                <a:lnTo>
                  <a:pt x="149028" y="4752049"/>
                </a:lnTo>
                <a:lnTo>
                  <a:pt x="124365" y="4713923"/>
                </a:lnTo>
                <a:lnTo>
                  <a:pt x="101708" y="4674439"/>
                </a:lnTo>
                <a:lnTo>
                  <a:pt x="81131" y="4633670"/>
                </a:lnTo>
                <a:lnTo>
                  <a:pt x="62704" y="4591686"/>
                </a:lnTo>
                <a:lnTo>
                  <a:pt x="46501" y="4548560"/>
                </a:lnTo>
                <a:lnTo>
                  <a:pt x="32592" y="4504365"/>
                </a:lnTo>
                <a:lnTo>
                  <a:pt x="21051" y="4459172"/>
                </a:lnTo>
                <a:lnTo>
                  <a:pt x="11949" y="4413054"/>
                </a:lnTo>
                <a:lnTo>
                  <a:pt x="5358" y="4366082"/>
                </a:lnTo>
                <a:lnTo>
                  <a:pt x="1351" y="4318329"/>
                </a:lnTo>
                <a:lnTo>
                  <a:pt x="0" y="4269867"/>
                </a:lnTo>
                <a:lnTo>
                  <a:pt x="0" y="853948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26007" y="1158366"/>
            <a:ext cx="539750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3594100" algn="l"/>
              </a:tabLst>
            </a:pPr>
            <a:r>
              <a:rPr sz="2400" b="1" dirty="0">
                <a:latin typeface="Times New Roman"/>
                <a:cs typeface="Times New Roman"/>
              </a:rPr>
              <a:t>К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категории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детей-инвалидов </a:t>
            </a:r>
            <a:r>
              <a:rPr sz="2400" b="1" spc="-5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относятся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дети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до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18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лет</a:t>
            </a:r>
            <a:r>
              <a:rPr sz="2400" b="1" spc="-50" dirty="0">
                <a:latin typeface="Times New Roman"/>
                <a:cs typeface="Times New Roman"/>
              </a:rPr>
              <a:t>,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имеющие </a:t>
            </a:r>
            <a:r>
              <a:rPr sz="2400" b="1" dirty="0">
                <a:latin typeface="Times New Roman"/>
                <a:cs typeface="Times New Roman"/>
              </a:rPr>
              <a:t> зн</a:t>
            </a:r>
            <a:r>
              <a:rPr sz="2400" b="1" spc="-105" dirty="0">
                <a:latin typeface="Times New Roman"/>
                <a:cs typeface="Times New Roman"/>
              </a:rPr>
              <a:t>а</a:t>
            </a:r>
            <a:r>
              <a:rPr sz="2400" b="1" dirty="0">
                <a:latin typeface="Times New Roman"/>
                <a:cs typeface="Times New Roman"/>
              </a:rPr>
              <a:t>чител</a:t>
            </a:r>
            <a:r>
              <a:rPr sz="2400" b="1" spc="5" dirty="0">
                <a:latin typeface="Times New Roman"/>
                <a:cs typeface="Times New Roman"/>
              </a:rPr>
              <a:t>ь</a:t>
            </a:r>
            <a:r>
              <a:rPr sz="2400" b="1" spc="-5" dirty="0">
                <a:latin typeface="Times New Roman"/>
                <a:cs typeface="Times New Roman"/>
              </a:rPr>
              <a:t>ны</a:t>
            </a:r>
            <a:r>
              <a:rPr sz="2400" b="1" dirty="0">
                <a:latin typeface="Times New Roman"/>
                <a:cs typeface="Times New Roman"/>
              </a:rPr>
              <a:t>е	ограниче</a:t>
            </a:r>
            <a:r>
              <a:rPr sz="2400" b="1" spc="5" dirty="0">
                <a:latin typeface="Times New Roman"/>
                <a:cs typeface="Times New Roman"/>
              </a:rPr>
              <a:t>н</a:t>
            </a:r>
            <a:r>
              <a:rPr sz="2400" b="1" spc="-5" dirty="0">
                <a:latin typeface="Times New Roman"/>
                <a:cs typeface="Times New Roman"/>
              </a:rPr>
              <a:t>ия  жизнедеятельности,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приводящие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к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социальной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дезадаптации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вследствие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нарушений развития </a:t>
            </a:r>
            <a:r>
              <a:rPr sz="2400" b="1" dirty="0">
                <a:latin typeface="Times New Roman"/>
                <a:cs typeface="Times New Roman"/>
              </a:rPr>
              <a:t>и роста </a:t>
            </a:r>
            <a:r>
              <a:rPr sz="2400" b="1" spc="-10" dirty="0">
                <a:latin typeface="Times New Roman"/>
                <a:cs typeface="Times New Roman"/>
              </a:rPr>
              <a:t>ребенка, 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а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также</a:t>
            </a:r>
            <a:r>
              <a:rPr sz="2400" b="1" dirty="0">
                <a:latin typeface="Times New Roman"/>
                <a:cs typeface="Times New Roman"/>
              </a:rPr>
              <a:t> способностей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к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самообслуживанию,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передвижению,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33953" y="4085082"/>
            <a:ext cx="32899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  <a:spcBef>
                <a:spcPts val="100"/>
              </a:spcBef>
              <a:tabLst>
                <a:tab pos="1777364" algn="l"/>
                <a:tab pos="1914525" algn="l"/>
                <a:tab pos="2442210" algn="l"/>
              </a:tabLst>
            </a:pPr>
            <a:r>
              <a:rPr sz="2400" b="1" spc="-40" dirty="0">
                <a:latin typeface="Times New Roman"/>
                <a:cs typeface="Times New Roman"/>
              </a:rPr>
              <a:t>к</a:t>
            </a:r>
            <a:r>
              <a:rPr sz="2400" b="1" spc="5" dirty="0">
                <a:latin typeface="Times New Roman"/>
                <a:cs typeface="Times New Roman"/>
              </a:rPr>
              <a:t>о</a:t>
            </a:r>
            <a:r>
              <a:rPr sz="2400" b="1" spc="-5" dirty="0">
                <a:latin typeface="Times New Roman"/>
                <a:cs typeface="Times New Roman"/>
              </a:rPr>
              <a:t>н</a:t>
            </a:r>
            <a:r>
              <a:rPr sz="2400" b="1" spc="25" dirty="0">
                <a:latin typeface="Times New Roman"/>
                <a:cs typeface="Times New Roman"/>
              </a:rPr>
              <a:t>т</a:t>
            </a:r>
            <a:r>
              <a:rPr sz="2400" b="1" spc="5" dirty="0">
                <a:latin typeface="Times New Roman"/>
                <a:cs typeface="Times New Roman"/>
              </a:rPr>
              <a:t>р</a:t>
            </a:r>
            <a:r>
              <a:rPr sz="2400" b="1" spc="-40" dirty="0">
                <a:latin typeface="Times New Roman"/>
                <a:cs typeface="Times New Roman"/>
              </a:rPr>
              <a:t>о</a:t>
            </a:r>
            <a:r>
              <a:rPr sz="2400" b="1" spc="-5" dirty="0">
                <a:latin typeface="Times New Roman"/>
                <a:cs typeface="Times New Roman"/>
              </a:rPr>
              <a:t>л</a:t>
            </a:r>
            <a:r>
              <a:rPr sz="2400" b="1" dirty="0">
                <a:latin typeface="Times New Roman"/>
                <a:cs typeface="Times New Roman"/>
              </a:rPr>
              <a:t>ю	</a:t>
            </a:r>
            <a:r>
              <a:rPr sz="2400" b="1" spc="-5" dirty="0">
                <a:latin typeface="Times New Roman"/>
                <a:cs typeface="Times New Roman"/>
              </a:rPr>
              <a:t>з</a:t>
            </a:r>
            <a:r>
              <a:rPr sz="2400" b="1" dirty="0">
                <a:latin typeface="Times New Roman"/>
                <a:cs typeface="Times New Roman"/>
              </a:rPr>
              <a:t>а	с</a:t>
            </a:r>
            <a:r>
              <a:rPr sz="2400" b="1" spc="-10" dirty="0">
                <a:latin typeface="Times New Roman"/>
                <a:cs typeface="Times New Roman"/>
              </a:rPr>
              <a:t>в</a:t>
            </a:r>
            <a:r>
              <a:rPr sz="2400" b="1" dirty="0">
                <a:latin typeface="Times New Roman"/>
                <a:cs typeface="Times New Roman"/>
              </a:rPr>
              <a:t>оим  о</a:t>
            </a:r>
            <a:r>
              <a:rPr sz="2400" b="1" spc="-100" dirty="0">
                <a:latin typeface="Times New Roman"/>
                <a:cs typeface="Times New Roman"/>
              </a:rPr>
              <a:t>б</a:t>
            </a:r>
            <a:r>
              <a:rPr sz="2400" b="1" dirty="0">
                <a:latin typeface="Times New Roman"/>
                <a:cs typeface="Times New Roman"/>
              </a:rPr>
              <a:t>учению,		о</a:t>
            </a:r>
            <a:r>
              <a:rPr sz="2400" b="1" spc="5" dirty="0">
                <a:latin typeface="Times New Roman"/>
                <a:cs typeface="Times New Roman"/>
              </a:rPr>
              <a:t>б</a:t>
            </a:r>
            <a:r>
              <a:rPr sz="2400" b="1" spc="-5" dirty="0">
                <a:latin typeface="Times New Roman"/>
                <a:cs typeface="Times New Roman"/>
              </a:rPr>
              <a:t>щени</a:t>
            </a:r>
            <a:r>
              <a:rPr sz="2400" b="1" spc="5" dirty="0">
                <a:latin typeface="Times New Roman"/>
                <a:cs typeface="Times New Roman"/>
              </a:rPr>
              <a:t>ю</a:t>
            </a:r>
            <a:r>
              <a:rPr sz="2400" b="1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6007" y="4085082"/>
            <a:ext cx="17437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ориен</a:t>
            </a:r>
            <a:r>
              <a:rPr sz="2400" b="1" spc="15" dirty="0">
                <a:latin typeface="Times New Roman"/>
                <a:cs typeface="Times New Roman"/>
              </a:rPr>
              <a:t>т</a:t>
            </a:r>
            <a:r>
              <a:rPr sz="2400" b="1" dirty="0">
                <a:latin typeface="Times New Roman"/>
                <a:cs typeface="Times New Roman"/>
              </a:rPr>
              <a:t>а</a:t>
            </a:r>
            <a:r>
              <a:rPr sz="2400" b="1" spc="5" dirty="0">
                <a:latin typeface="Times New Roman"/>
                <a:cs typeface="Times New Roman"/>
              </a:rPr>
              <a:t>ци</a:t>
            </a:r>
            <a:r>
              <a:rPr sz="2400" b="1" spc="-5" dirty="0">
                <a:latin typeface="Times New Roman"/>
                <a:cs typeface="Times New Roman"/>
              </a:rPr>
              <a:t>и,  </a:t>
            </a:r>
            <a:r>
              <a:rPr sz="2400" b="1" spc="-15" dirty="0">
                <a:latin typeface="Times New Roman"/>
                <a:cs typeface="Times New Roman"/>
              </a:rPr>
              <a:t>поведением, </a:t>
            </a:r>
            <a:r>
              <a:rPr sz="2400" b="1" spc="-590" dirty="0"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Статус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6007" y="5182311"/>
            <a:ext cx="23514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устанавливается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3740" y="4816602"/>
            <a:ext cx="26974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5160" marR="5080" indent="-63246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«ре</a:t>
            </a:r>
            <a:r>
              <a:rPr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б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ено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нв</a:t>
            </a:r>
            <a:r>
              <a:rPr sz="24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л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ид» 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учреж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д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ени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я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ми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26007" y="5548376"/>
            <a:ext cx="4500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медико-социальной</a:t>
            </a:r>
            <a:r>
              <a:rPr sz="2400" b="1" spc="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экспертизы.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098" y="604050"/>
            <a:ext cx="3853053" cy="546862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367910" y="1871852"/>
            <a:ext cx="4173220" cy="3456304"/>
            <a:chOff x="4367910" y="1871852"/>
            <a:chExt cx="4173220" cy="3456304"/>
          </a:xfrm>
        </p:grpSpPr>
        <p:sp>
          <p:nvSpPr>
            <p:cNvPr id="4" name="object 4"/>
            <p:cNvSpPr/>
            <p:nvPr/>
          </p:nvSpPr>
          <p:spPr>
            <a:xfrm>
              <a:off x="4374260" y="1878202"/>
              <a:ext cx="4160520" cy="3443604"/>
            </a:xfrm>
            <a:custGeom>
              <a:avLst/>
              <a:gdLst/>
              <a:ahLst/>
              <a:cxnLst/>
              <a:rect l="l" t="t" r="r" b="b"/>
              <a:pathLst>
                <a:path w="4160520" h="3443604">
                  <a:moveTo>
                    <a:pt x="0" y="573913"/>
                  </a:moveTo>
                  <a:lnTo>
                    <a:pt x="1902" y="526839"/>
                  </a:lnTo>
                  <a:lnTo>
                    <a:pt x="7510" y="480814"/>
                  </a:lnTo>
                  <a:lnTo>
                    <a:pt x="16677" y="435985"/>
                  </a:lnTo>
                  <a:lnTo>
                    <a:pt x="29255" y="392501"/>
                  </a:lnTo>
                  <a:lnTo>
                    <a:pt x="45096" y="350508"/>
                  </a:lnTo>
                  <a:lnTo>
                    <a:pt x="64053" y="310154"/>
                  </a:lnTo>
                  <a:lnTo>
                    <a:pt x="85978" y="271587"/>
                  </a:lnTo>
                  <a:lnTo>
                    <a:pt x="110723" y="234955"/>
                  </a:lnTo>
                  <a:lnTo>
                    <a:pt x="138141" y="200404"/>
                  </a:lnTo>
                  <a:lnTo>
                    <a:pt x="168084" y="168084"/>
                  </a:lnTo>
                  <a:lnTo>
                    <a:pt x="200404" y="138141"/>
                  </a:lnTo>
                  <a:lnTo>
                    <a:pt x="234955" y="110723"/>
                  </a:lnTo>
                  <a:lnTo>
                    <a:pt x="271587" y="85978"/>
                  </a:lnTo>
                  <a:lnTo>
                    <a:pt x="310154" y="64053"/>
                  </a:lnTo>
                  <a:lnTo>
                    <a:pt x="350508" y="45096"/>
                  </a:lnTo>
                  <a:lnTo>
                    <a:pt x="392501" y="29255"/>
                  </a:lnTo>
                  <a:lnTo>
                    <a:pt x="435985" y="16677"/>
                  </a:lnTo>
                  <a:lnTo>
                    <a:pt x="480814" y="7510"/>
                  </a:lnTo>
                  <a:lnTo>
                    <a:pt x="526839" y="1902"/>
                  </a:lnTo>
                  <a:lnTo>
                    <a:pt x="573913" y="0"/>
                  </a:lnTo>
                  <a:lnTo>
                    <a:pt x="3586225" y="0"/>
                  </a:lnTo>
                  <a:lnTo>
                    <a:pt x="3633299" y="1902"/>
                  </a:lnTo>
                  <a:lnTo>
                    <a:pt x="3679324" y="7510"/>
                  </a:lnTo>
                  <a:lnTo>
                    <a:pt x="3724153" y="16677"/>
                  </a:lnTo>
                  <a:lnTo>
                    <a:pt x="3767637" y="29255"/>
                  </a:lnTo>
                  <a:lnTo>
                    <a:pt x="3809630" y="45096"/>
                  </a:lnTo>
                  <a:lnTo>
                    <a:pt x="3849984" y="64053"/>
                  </a:lnTo>
                  <a:lnTo>
                    <a:pt x="3888551" y="85978"/>
                  </a:lnTo>
                  <a:lnTo>
                    <a:pt x="3925183" y="110723"/>
                  </a:lnTo>
                  <a:lnTo>
                    <a:pt x="3959734" y="138141"/>
                  </a:lnTo>
                  <a:lnTo>
                    <a:pt x="3992054" y="168084"/>
                  </a:lnTo>
                  <a:lnTo>
                    <a:pt x="4021997" y="200404"/>
                  </a:lnTo>
                  <a:lnTo>
                    <a:pt x="4049415" y="234955"/>
                  </a:lnTo>
                  <a:lnTo>
                    <a:pt x="4074160" y="271587"/>
                  </a:lnTo>
                  <a:lnTo>
                    <a:pt x="4096085" y="310154"/>
                  </a:lnTo>
                  <a:lnTo>
                    <a:pt x="4115042" y="350508"/>
                  </a:lnTo>
                  <a:lnTo>
                    <a:pt x="4130883" y="392501"/>
                  </a:lnTo>
                  <a:lnTo>
                    <a:pt x="4143461" y="435985"/>
                  </a:lnTo>
                  <a:lnTo>
                    <a:pt x="4152628" y="480814"/>
                  </a:lnTo>
                  <a:lnTo>
                    <a:pt x="4158236" y="526839"/>
                  </a:lnTo>
                  <a:lnTo>
                    <a:pt x="4160139" y="573913"/>
                  </a:lnTo>
                  <a:lnTo>
                    <a:pt x="4160139" y="2869565"/>
                  </a:lnTo>
                  <a:lnTo>
                    <a:pt x="4158236" y="2916621"/>
                  </a:lnTo>
                  <a:lnTo>
                    <a:pt x="4152628" y="2962632"/>
                  </a:lnTo>
                  <a:lnTo>
                    <a:pt x="4143461" y="3007450"/>
                  </a:lnTo>
                  <a:lnTo>
                    <a:pt x="4130883" y="3050928"/>
                  </a:lnTo>
                  <a:lnTo>
                    <a:pt x="4115042" y="3092916"/>
                  </a:lnTo>
                  <a:lnTo>
                    <a:pt x="4096085" y="3133267"/>
                  </a:lnTo>
                  <a:lnTo>
                    <a:pt x="4074160" y="3171834"/>
                  </a:lnTo>
                  <a:lnTo>
                    <a:pt x="4049415" y="3208468"/>
                  </a:lnTo>
                  <a:lnTo>
                    <a:pt x="4021997" y="3243021"/>
                  </a:lnTo>
                  <a:lnTo>
                    <a:pt x="3992054" y="3275345"/>
                  </a:lnTo>
                  <a:lnTo>
                    <a:pt x="3959734" y="3305294"/>
                  </a:lnTo>
                  <a:lnTo>
                    <a:pt x="3925183" y="3332717"/>
                  </a:lnTo>
                  <a:lnTo>
                    <a:pt x="3888551" y="3357469"/>
                  </a:lnTo>
                  <a:lnTo>
                    <a:pt x="3849984" y="3379400"/>
                  </a:lnTo>
                  <a:lnTo>
                    <a:pt x="3809630" y="3398363"/>
                  </a:lnTo>
                  <a:lnTo>
                    <a:pt x="3767637" y="3414210"/>
                  </a:lnTo>
                  <a:lnTo>
                    <a:pt x="3724153" y="3426792"/>
                  </a:lnTo>
                  <a:lnTo>
                    <a:pt x="3679324" y="3435963"/>
                  </a:lnTo>
                  <a:lnTo>
                    <a:pt x="3633299" y="3441574"/>
                  </a:lnTo>
                  <a:lnTo>
                    <a:pt x="3586225" y="3443478"/>
                  </a:lnTo>
                  <a:lnTo>
                    <a:pt x="573913" y="3443478"/>
                  </a:lnTo>
                  <a:lnTo>
                    <a:pt x="526839" y="3441574"/>
                  </a:lnTo>
                  <a:lnTo>
                    <a:pt x="480814" y="3435963"/>
                  </a:lnTo>
                  <a:lnTo>
                    <a:pt x="435985" y="3426792"/>
                  </a:lnTo>
                  <a:lnTo>
                    <a:pt x="392501" y="3414210"/>
                  </a:lnTo>
                  <a:lnTo>
                    <a:pt x="350508" y="3398363"/>
                  </a:lnTo>
                  <a:lnTo>
                    <a:pt x="310154" y="3379400"/>
                  </a:lnTo>
                  <a:lnTo>
                    <a:pt x="271587" y="3357469"/>
                  </a:lnTo>
                  <a:lnTo>
                    <a:pt x="234955" y="3332717"/>
                  </a:lnTo>
                  <a:lnTo>
                    <a:pt x="200404" y="3305294"/>
                  </a:lnTo>
                  <a:lnTo>
                    <a:pt x="168084" y="3275345"/>
                  </a:lnTo>
                  <a:lnTo>
                    <a:pt x="138141" y="3243021"/>
                  </a:lnTo>
                  <a:lnTo>
                    <a:pt x="110723" y="3208468"/>
                  </a:lnTo>
                  <a:lnTo>
                    <a:pt x="85978" y="3171834"/>
                  </a:lnTo>
                  <a:lnTo>
                    <a:pt x="64053" y="3133267"/>
                  </a:lnTo>
                  <a:lnTo>
                    <a:pt x="45096" y="3092916"/>
                  </a:lnTo>
                  <a:lnTo>
                    <a:pt x="29255" y="3050928"/>
                  </a:lnTo>
                  <a:lnTo>
                    <a:pt x="16677" y="3007450"/>
                  </a:lnTo>
                  <a:lnTo>
                    <a:pt x="7510" y="2962632"/>
                  </a:lnTo>
                  <a:lnTo>
                    <a:pt x="1902" y="2916621"/>
                  </a:lnTo>
                  <a:lnTo>
                    <a:pt x="0" y="2869565"/>
                  </a:lnTo>
                  <a:lnTo>
                    <a:pt x="0" y="573913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6016" y="2146901"/>
              <a:ext cx="3160605" cy="2553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7695" y="2296668"/>
              <a:ext cx="2616707" cy="5699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07635" y="2601468"/>
              <a:ext cx="3573779" cy="5699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25439" y="2906267"/>
              <a:ext cx="2144267" cy="5699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16651" y="3211067"/>
              <a:ext cx="2555748" cy="5699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56047" y="3515867"/>
              <a:ext cx="2932176" cy="569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46847" y="3515867"/>
              <a:ext cx="426720" cy="5699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85131" y="3820667"/>
              <a:ext cx="4021836" cy="5699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44567" y="4125467"/>
              <a:ext cx="3901440" cy="5699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58283" y="4430267"/>
              <a:ext cx="2956560" cy="5699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34427" y="4430267"/>
              <a:ext cx="1199387" cy="5699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21579" y="4735067"/>
              <a:ext cx="2103120" cy="5699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45807" y="4735067"/>
              <a:ext cx="1063752" cy="56997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632705" y="2054479"/>
            <a:ext cx="364236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4950" marR="225425" indent="-635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imes New Roman"/>
                <a:cs typeface="Times New Roman"/>
              </a:rPr>
              <a:t>Справка, подтверждающая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факт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установления </a:t>
            </a:r>
            <a:r>
              <a:rPr sz="2000" b="1" spc="-5" dirty="0">
                <a:latin typeface="Times New Roman"/>
                <a:cs typeface="Times New Roman"/>
              </a:rPr>
              <a:t> инвалидности, выдаваемой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федеральными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государственными</a:t>
            </a:r>
            <a:endParaRPr sz="20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учреждениями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медико-</a:t>
            </a:r>
            <a:endParaRPr sz="20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социальной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экспертизы,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форма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которой </a:t>
            </a:r>
            <a:r>
              <a:rPr sz="2000" b="1" spc="-5" dirty="0">
                <a:latin typeface="Times New Roman"/>
                <a:cs typeface="Times New Roman"/>
              </a:rPr>
              <a:t>утверждена </a:t>
            </a:r>
            <a:r>
              <a:rPr sz="2000" b="1" spc="-15" dirty="0">
                <a:latin typeface="Times New Roman"/>
                <a:cs typeface="Times New Roman"/>
              </a:rPr>
              <a:t>приказом 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Минздравсоцразвития </a:t>
            </a:r>
            <a:r>
              <a:rPr sz="2000" b="1" spc="-10" dirty="0">
                <a:latin typeface="Times New Roman"/>
                <a:cs typeface="Times New Roman"/>
              </a:rPr>
              <a:t>России 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от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24.11.2010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№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1031н.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369" y="304800"/>
            <a:ext cx="844580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0" marR="5080" indent="-1022985" algn="ctr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ИНДИВИДУАЛЬНАЯ ПРОГРАММА </a:t>
            </a:r>
            <a:r>
              <a:rPr spc="-10" dirty="0"/>
              <a:t>РЕАБИЛИТАЦИИ </a:t>
            </a:r>
            <a:r>
              <a:rPr spc="-484" dirty="0"/>
              <a:t> </a:t>
            </a:r>
            <a:r>
              <a:rPr spc="-10" dirty="0"/>
              <a:t>(АБИЛИТАЦИИ)</a:t>
            </a:r>
            <a:r>
              <a:rPr spc="-45" dirty="0"/>
              <a:t> </a:t>
            </a:r>
            <a:r>
              <a:rPr spc="-20" dirty="0"/>
              <a:t>ИНВАЛИДА</a:t>
            </a:r>
            <a:r>
              <a:rPr spc="-40" dirty="0"/>
              <a:t> </a:t>
            </a:r>
            <a:r>
              <a:rPr spc="-45" dirty="0"/>
              <a:t>(ИПРА)</a:t>
            </a:r>
          </a:p>
        </p:txBody>
      </p:sp>
      <p:sp>
        <p:nvSpPr>
          <p:cNvPr id="7" name="object 7"/>
          <p:cNvSpPr/>
          <p:nvPr/>
        </p:nvSpPr>
        <p:spPr>
          <a:xfrm>
            <a:off x="183260" y="1073150"/>
            <a:ext cx="8863965" cy="3484879"/>
          </a:xfrm>
          <a:custGeom>
            <a:avLst/>
            <a:gdLst/>
            <a:ahLst/>
            <a:cxnLst/>
            <a:rect l="l" t="t" r="r" b="b"/>
            <a:pathLst>
              <a:path w="8863965" h="3484879">
                <a:moveTo>
                  <a:pt x="0" y="580898"/>
                </a:moveTo>
                <a:lnTo>
                  <a:pt x="1925" y="533257"/>
                </a:lnTo>
                <a:lnTo>
                  <a:pt x="7601" y="486677"/>
                </a:lnTo>
                <a:lnTo>
                  <a:pt x="16878" y="441307"/>
                </a:lnTo>
                <a:lnTo>
                  <a:pt x="29608" y="397296"/>
                </a:lnTo>
                <a:lnTo>
                  <a:pt x="45639" y="354794"/>
                </a:lnTo>
                <a:lnTo>
                  <a:pt x="64824" y="313950"/>
                </a:lnTo>
                <a:lnTo>
                  <a:pt x="87012" y="274914"/>
                </a:lnTo>
                <a:lnTo>
                  <a:pt x="112055" y="237835"/>
                </a:lnTo>
                <a:lnTo>
                  <a:pt x="139801" y="202863"/>
                </a:lnTo>
                <a:lnTo>
                  <a:pt x="170103" y="170148"/>
                </a:lnTo>
                <a:lnTo>
                  <a:pt x="202811" y="139838"/>
                </a:lnTo>
                <a:lnTo>
                  <a:pt x="237775" y="112085"/>
                </a:lnTo>
                <a:lnTo>
                  <a:pt x="274845" y="87036"/>
                </a:lnTo>
                <a:lnTo>
                  <a:pt x="313873" y="64842"/>
                </a:lnTo>
                <a:lnTo>
                  <a:pt x="354708" y="45652"/>
                </a:lnTo>
                <a:lnTo>
                  <a:pt x="397202" y="29616"/>
                </a:lnTo>
                <a:lnTo>
                  <a:pt x="441204" y="16883"/>
                </a:lnTo>
                <a:lnTo>
                  <a:pt x="486566" y="7603"/>
                </a:lnTo>
                <a:lnTo>
                  <a:pt x="533138" y="1925"/>
                </a:lnTo>
                <a:lnTo>
                  <a:pt x="580771" y="0"/>
                </a:lnTo>
                <a:lnTo>
                  <a:pt x="8283117" y="0"/>
                </a:lnTo>
                <a:lnTo>
                  <a:pt x="8330756" y="1925"/>
                </a:lnTo>
                <a:lnTo>
                  <a:pt x="8377334" y="7603"/>
                </a:lnTo>
                <a:lnTo>
                  <a:pt x="8422700" y="16883"/>
                </a:lnTo>
                <a:lnTo>
                  <a:pt x="8466705" y="29616"/>
                </a:lnTo>
                <a:lnTo>
                  <a:pt x="8509201" y="45652"/>
                </a:lnTo>
                <a:lnTo>
                  <a:pt x="8550038" y="64842"/>
                </a:lnTo>
                <a:lnTo>
                  <a:pt x="8589065" y="87036"/>
                </a:lnTo>
                <a:lnTo>
                  <a:pt x="8626135" y="112085"/>
                </a:lnTo>
                <a:lnTo>
                  <a:pt x="8661098" y="139838"/>
                </a:lnTo>
                <a:lnTo>
                  <a:pt x="8693804" y="170148"/>
                </a:lnTo>
                <a:lnTo>
                  <a:pt x="8724103" y="202863"/>
                </a:lnTo>
                <a:lnTo>
                  <a:pt x="8751848" y="237835"/>
                </a:lnTo>
                <a:lnTo>
                  <a:pt x="8776888" y="274914"/>
                </a:lnTo>
                <a:lnTo>
                  <a:pt x="8799073" y="313950"/>
                </a:lnTo>
                <a:lnTo>
                  <a:pt x="8818256" y="354794"/>
                </a:lnTo>
                <a:lnTo>
                  <a:pt x="8834285" y="397296"/>
                </a:lnTo>
                <a:lnTo>
                  <a:pt x="8847012" y="441307"/>
                </a:lnTo>
                <a:lnTo>
                  <a:pt x="8856288" y="486677"/>
                </a:lnTo>
                <a:lnTo>
                  <a:pt x="8861963" y="533257"/>
                </a:lnTo>
                <a:lnTo>
                  <a:pt x="8863888" y="580898"/>
                </a:lnTo>
                <a:lnTo>
                  <a:pt x="8863888" y="2903855"/>
                </a:lnTo>
                <a:lnTo>
                  <a:pt x="8861963" y="2951494"/>
                </a:lnTo>
                <a:lnTo>
                  <a:pt x="8856288" y="2998071"/>
                </a:lnTo>
                <a:lnTo>
                  <a:pt x="8847012" y="3043437"/>
                </a:lnTo>
                <a:lnTo>
                  <a:pt x="8834285" y="3087443"/>
                </a:lnTo>
                <a:lnTo>
                  <a:pt x="8818256" y="3129938"/>
                </a:lnTo>
                <a:lnTo>
                  <a:pt x="8799073" y="3170775"/>
                </a:lnTo>
                <a:lnTo>
                  <a:pt x="8776888" y="3209803"/>
                </a:lnTo>
                <a:lnTo>
                  <a:pt x="8751848" y="3246872"/>
                </a:lnTo>
                <a:lnTo>
                  <a:pt x="8724103" y="3281835"/>
                </a:lnTo>
                <a:lnTo>
                  <a:pt x="8693804" y="3314541"/>
                </a:lnTo>
                <a:lnTo>
                  <a:pt x="8661098" y="3344841"/>
                </a:lnTo>
                <a:lnTo>
                  <a:pt x="8626135" y="3372585"/>
                </a:lnTo>
                <a:lnTo>
                  <a:pt x="8589065" y="3397625"/>
                </a:lnTo>
                <a:lnTo>
                  <a:pt x="8550038" y="3419811"/>
                </a:lnTo>
                <a:lnTo>
                  <a:pt x="8509201" y="3438993"/>
                </a:lnTo>
                <a:lnTo>
                  <a:pt x="8466705" y="3455022"/>
                </a:lnTo>
                <a:lnTo>
                  <a:pt x="8422700" y="3467750"/>
                </a:lnTo>
                <a:lnTo>
                  <a:pt x="8377334" y="3477026"/>
                </a:lnTo>
                <a:lnTo>
                  <a:pt x="8330756" y="3482701"/>
                </a:lnTo>
                <a:lnTo>
                  <a:pt x="8283117" y="3484626"/>
                </a:lnTo>
                <a:lnTo>
                  <a:pt x="580771" y="3484626"/>
                </a:lnTo>
                <a:lnTo>
                  <a:pt x="533138" y="3482701"/>
                </a:lnTo>
                <a:lnTo>
                  <a:pt x="486566" y="3477026"/>
                </a:lnTo>
                <a:lnTo>
                  <a:pt x="441204" y="3467750"/>
                </a:lnTo>
                <a:lnTo>
                  <a:pt x="397202" y="3455022"/>
                </a:lnTo>
                <a:lnTo>
                  <a:pt x="354708" y="3438993"/>
                </a:lnTo>
                <a:lnTo>
                  <a:pt x="313873" y="3419811"/>
                </a:lnTo>
                <a:lnTo>
                  <a:pt x="274845" y="3397625"/>
                </a:lnTo>
                <a:lnTo>
                  <a:pt x="237775" y="3372585"/>
                </a:lnTo>
                <a:lnTo>
                  <a:pt x="202811" y="3344841"/>
                </a:lnTo>
                <a:lnTo>
                  <a:pt x="170103" y="3314541"/>
                </a:lnTo>
                <a:lnTo>
                  <a:pt x="139801" y="3281835"/>
                </a:lnTo>
                <a:lnTo>
                  <a:pt x="112055" y="3246872"/>
                </a:lnTo>
                <a:lnTo>
                  <a:pt x="87012" y="3209803"/>
                </a:lnTo>
                <a:lnTo>
                  <a:pt x="64824" y="3170775"/>
                </a:lnTo>
                <a:lnTo>
                  <a:pt x="45639" y="3129938"/>
                </a:lnTo>
                <a:lnTo>
                  <a:pt x="29608" y="3087443"/>
                </a:lnTo>
                <a:lnTo>
                  <a:pt x="16878" y="3043437"/>
                </a:lnTo>
                <a:lnTo>
                  <a:pt x="7601" y="2998071"/>
                </a:lnTo>
                <a:lnTo>
                  <a:pt x="1925" y="2951494"/>
                </a:lnTo>
                <a:lnTo>
                  <a:pt x="0" y="2903855"/>
                </a:lnTo>
                <a:lnTo>
                  <a:pt x="0" y="580898"/>
                </a:lnTo>
                <a:close/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9980" y="1081916"/>
            <a:ext cx="83680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1238885" algn="l"/>
                <a:tab pos="2763520" algn="l"/>
                <a:tab pos="3324225" algn="l"/>
                <a:tab pos="4645660" algn="l"/>
                <a:tab pos="5741670" algn="l"/>
              </a:tabLst>
            </a:pPr>
            <a:r>
              <a:rPr lang="ru-RU" sz="1600" b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Индивидуальная  </a:t>
            </a:r>
            <a:r>
              <a:rPr sz="1600" b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программа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реабилитации	или	абилитации	инвалида	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1227" y="1524000"/>
            <a:ext cx="8368030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ru-RU" sz="1600" dirty="0" smtClean="0">
                <a:latin typeface="Times New Roman"/>
                <a:cs typeface="Times New Roman"/>
              </a:rPr>
              <a:t>Содержит </a:t>
            </a:r>
            <a:r>
              <a:rPr sz="1600" dirty="0" err="1" smtClean="0">
                <a:latin typeface="Times New Roman"/>
                <a:cs typeface="Times New Roman"/>
              </a:rPr>
              <a:t>реабилитационные</a:t>
            </a:r>
            <a:r>
              <a:rPr sz="1600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или абилитационные </a:t>
            </a:r>
            <a:r>
              <a:rPr sz="1600" spc="-5" dirty="0">
                <a:latin typeface="Times New Roman"/>
                <a:cs typeface="Times New Roman"/>
              </a:rPr>
              <a:t>мероприятия, </a:t>
            </a:r>
            <a:r>
              <a:rPr sz="1600" dirty="0">
                <a:latin typeface="Times New Roman"/>
                <a:cs typeface="Times New Roman"/>
              </a:rPr>
              <a:t>технические </a:t>
            </a:r>
            <a:r>
              <a:rPr sz="1600" spc="-10" dirty="0">
                <a:latin typeface="Times New Roman"/>
                <a:cs typeface="Times New Roman"/>
              </a:rPr>
              <a:t>средства </a:t>
            </a:r>
            <a:r>
              <a:rPr sz="1600" dirty="0">
                <a:latin typeface="Times New Roman"/>
                <a:cs typeface="Times New Roman"/>
              </a:rPr>
              <a:t>реабилитации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услуги,</a:t>
            </a:r>
            <a:r>
              <a:rPr sz="1600" spc="58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предоставляемые     </a:t>
            </a:r>
            <a:r>
              <a:rPr sz="1600" spc="-5" dirty="0">
                <a:latin typeface="Times New Roman"/>
                <a:cs typeface="Times New Roman"/>
              </a:rPr>
              <a:t>инвалиду</a:t>
            </a:r>
            <a:r>
              <a:rPr sz="1600" spc="585" dirty="0">
                <a:latin typeface="Times New Roman"/>
                <a:cs typeface="Times New Roman"/>
              </a:rPr>
              <a:t> </a:t>
            </a:r>
            <a:r>
              <a:rPr sz="1600" spc="5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(ребенку-инвалиду)</a:t>
            </a:r>
            <a:r>
              <a:rPr sz="1600" spc="585" dirty="0">
                <a:latin typeface="Times New Roman"/>
                <a:cs typeface="Times New Roman"/>
              </a:rPr>
              <a:t>  </a:t>
            </a:r>
            <a:r>
              <a:rPr sz="1600" spc="-5" dirty="0">
                <a:latin typeface="Times New Roman"/>
                <a:cs typeface="Times New Roman"/>
              </a:rPr>
              <a:t>бесплатно</a:t>
            </a:r>
            <a:r>
              <a:rPr sz="1600" spc="585" dirty="0">
                <a:latin typeface="Times New Roman"/>
                <a:cs typeface="Times New Roman"/>
              </a:rPr>
              <a:t> </a:t>
            </a:r>
            <a:r>
              <a:rPr sz="1600" spc="5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585" dirty="0">
                <a:latin typeface="Times New Roman"/>
                <a:cs typeface="Times New Roman"/>
              </a:rPr>
              <a:t>  </a:t>
            </a:r>
            <a:r>
              <a:rPr sz="1600" spc="-5" dirty="0">
                <a:latin typeface="Times New Roman"/>
                <a:cs typeface="Times New Roman"/>
              </a:rPr>
              <a:t>соответствии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федеральным</a:t>
            </a:r>
            <a:r>
              <a:rPr sz="1600" u="sng" spc="1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перечнем</a:t>
            </a:r>
            <a:r>
              <a:rPr sz="1600" spc="95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реабилитационных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мероприятий,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технических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средств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реабилитации </a:t>
            </a:r>
            <a:r>
              <a:rPr sz="1600" spc="-3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spc="-35" dirty="0">
                <a:latin typeface="Times New Roman"/>
                <a:cs typeface="Times New Roman"/>
              </a:rPr>
              <a:t>услуг, </a:t>
            </a:r>
            <a:r>
              <a:rPr sz="1600" spc="-5" dirty="0">
                <a:latin typeface="Times New Roman"/>
                <a:cs typeface="Times New Roman"/>
              </a:rPr>
              <a:t>предоставляемых </a:t>
            </a:r>
            <a:r>
              <a:rPr sz="1600" spc="-25" dirty="0">
                <a:latin typeface="Times New Roman"/>
                <a:cs typeface="Times New Roman"/>
              </a:rPr>
              <a:t>инвалиду, </a:t>
            </a:r>
            <a:r>
              <a:rPr sz="1600" spc="-5" dirty="0">
                <a:latin typeface="Times New Roman"/>
                <a:cs typeface="Times New Roman"/>
              </a:rPr>
              <a:t>утвержденным </a:t>
            </a:r>
            <a:r>
              <a:rPr sz="16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распоряжением</a:t>
            </a:r>
            <a:r>
              <a:rPr sz="1600" spc="-5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Правительства </a:t>
            </a:r>
            <a:r>
              <a:rPr sz="1600" spc="-10" dirty="0">
                <a:latin typeface="Times New Roman"/>
                <a:cs typeface="Times New Roman"/>
              </a:rPr>
              <a:t>Российской </a:t>
            </a:r>
            <a:r>
              <a:rPr sz="1600" spc="-5" dirty="0">
                <a:latin typeface="Times New Roman"/>
                <a:cs typeface="Times New Roman"/>
              </a:rPr>
              <a:t> Федерации </a:t>
            </a:r>
            <a:r>
              <a:rPr sz="1600" spc="-10" dirty="0">
                <a:latin typeface="Times New Roman"/>
                <a:cs typeface="Times New Roman"/>
              </a:rPr>
              <a:t>от </a:t>
            </a:r>
            <a:r>
              <a:rPr sz="1600" spc="-5" dirty="0">
                <a:latin typeface="Times New Roman"/>
                <a:cs typeface="Times New Roman"/>
              </a:rPr>
              <a:t>30 декабря 2005 </a:t>
            </a:r>
            <a:r>
              <a:rPr sz="1600" spc="-95" dirty="0">
                <a:latin typeface="Times New Roman"/>
                <a:cs typeface="Times New Roman"/>
              </a:rPr>
              <a:t>г. </a:t>
            </a:r>
            <a:r>
              <a:rPr sz="1600" spc="-5" dirty="0">
                <a:latin typeface="Times New Roman"/>
                <a:cs typeface="Times New Roman"/>
              </a:rPr>
              <a:t>N 2347-р (Собрание </a:t>
            </a:r>
            <a:r>
              <a:rPr sz="1600" spc="-15" dirty="0">
                <a:latin typeface="Times New Roman"/>
                <a:cs typeface="Times New Roman"/>
              </a:rPr>
              <a:t>законодательства </a:t>
            </a:r>
            <a:r>
              <a:rPr sz="1600" spc="-10" dirty="0">
                <a:latin typeface="Times New Roman"/>
                <a:cs typeface="Times New Roman"/>
              </a:rPr>
              <a:t>Российской </a:t>
            </a:r>
            <a:r>
              <a:rPr sz="1600" spc="-5" dirty="0">
                <a:latin typeface="Times New Roman"/>
                <a:cs typeface="Times New Roman"/>
              </a:rPr>
              <a:t>Федерации, </a:t>
            </a:r>
            <a:r>
              <a:rPr sz="1600" dirty="0">
                <a:latin typeface="Times New Roman"/>
                <a:cs typeface="Times New Roman"/>
              </a:rPr>
              <a:t> 2006,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4,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ст.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453;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2010,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47,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ст.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6186;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2013,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12,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ст.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1319;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2014,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38,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ст.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5096),</a:t>
            </a: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Times New Roman"/>
                <a:cs typeface="Times New Roman"/>
              </a:rPr>
              <a:t>реабилитационные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или</a:t>
            </a:r>
            <a:r>
              <a:rPr sz="1600" dirty="0">
                <a:latin typeface="Times New Roman"/>
                <a:cs typeface="Times New Roman"/>
              </a:rPr>
              <a:t> абилитационные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мероприятия,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технические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средства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реабилитации,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товары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услуги,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оплате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которых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принимают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участие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сам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инвалид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либо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другие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лица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организации </a:t>
            </a:r>
            <a:r>
              <a:rPr sz="1600" dirty="0">
                <a:latin typeface="Times New Roman"/>
                <a:cs typeface="Times New Roman"/>
              </a:rPr>
              <a:t>независимо </a:t>
            </a:r>
            <a:r>
              <a:rPr sz="1600" spc="-15" dirty="0">
                <a:latin typeface="Times New Roman"/>
                <a:cs typeface="Times New Roman"/>
              </a:rPr>
              <a:t>от </a:t>
            </a:r>
            <a:r>
              <a:rPr sz="1600" spc="-5" dirty="0">
                <a:latin typeface="Times New Roman"/>
                <a:cs typeface="Times New Roman"/>
              </a:rPr>
              <a:t>организационно-правовых форм, а также </a:t>
            </a:r>
            <a:r>
              <a:rPr sz="1600" spc="-15" dirty="0">
                <a:latin typeface="Times New Roman"/>
                <a:cs typeface="Times New Roman"/>
              </a:rPr>
              <a:t>рекомендуемые товары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услуги, </a:t>
            </a:r>
            <a:r>
              <a:rPr sz="1600" spc="-10" dirty="0">
                <a:latin typeface="Times New Roman"/>
                <a:cs typeface="Times New Roman"/>
              </a:rPr>
              <a:t>предназначенные </a:t>
            </a:r>
            <a:r>
              <a:rPr sz="1600" spc="-5" dirty="0">
                <a:latin typeface="Times New Roman"/>
                <a:cs typeface="Times New Roman"/>
              </a:rPr>
              <a:t>для </a:t>
            </a:r>
            <a:r>
              <a:rPr sz="1600" dirty="0">
                <a:latin typeface="Times New Roman"/>
                <a:cs typeface="Times New Roman"/>
              </a:rPr>
              <a:t>социальной </a:t>
            </a:r>
            <a:r>
              <a:rPr sz="1600" spc="-5" dirty="0">
                <a:latin typeface="Times New Roman"/>
                <a:cs typeface="Times New Roman"/>
              </a:rPr>
              <a:t>адаптации и </a:t>
            </a:r>
            <a:r>
              <a:rPr sz="1600" dirty="0">
                <a:latin typeface="Times New Roman"/>
                <a:cs typeface="Times New Roman"/>
              </a:rPr>
              <a:t>интеграции </a:t>
            </a:r>
            <a:r>
              <a:rPr sz="1600" spc="-5" dirty="0">
                <a:latin typeface="Times New Roman"/>
                <a:cs typeface="Times New Roman"/>
              </a:rPr>
              <a:t>в </a:t>
            </a:r>
            <a:r>
              <a:rPr sz="1600" dirty="0">
                <a:latin typeface="Times New Roman"/>
                <a:cs typeface="Times New Roman"/>
              </a:rPr>
              <a:t>общество </a:t>
            </a:r>
            <a:r>
              <a:rPr sz="1600" spc="-5" dirty="0">
                <a:latin typeface="Times New Roman"/>
                <a:cs typeface="Times New Roman"/>
              </a:rPr>
              <a:t>детей-инвалидов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счет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средств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(части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средств)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материнского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(семейного)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капитала.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76400" y="5257800"/>
            <a:ext cx="66878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Times New Roman"/>
                <a:cs typeface="Times New Roman"/>
              </a:rPr>
              <a:t>ИПРА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инвалида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(ИПРА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ребенка-инвалида)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разрабатывается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dirty="0">
                <a:latin typeface="Times New Roman"/>
                <a:cs typeface="Times New Roman"/>
              </a:rPr>
              <a:t> срок,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соответствующий сроку </a:t>
            </a:r>
            <a:r>
              <a:rPr sz="1800" dirty="0">
                <a:latin typeface="Times New Roman"/>
                <a:cs typeface="Times New Roman"/>
              </a:rPr>
              <a:t>установленной </a:t>
            </a:r>
            <a:r>
              <a:rPr sz="1800" spc="-5" dirty="0">
                <a:latin typeface="Times New Roman"/>
                <a:cs typeface="Times New Roman"/>
              </a:rPr>
              <a:t>группы </a:t>
            </a:r>
            <a:r>
              <a:rPr sz="1800" dirty="0">
                <a:latin typeface="Times New Roman"/>
                <a:cs typeface="Times New Roman"/>
              </a:rPr>
              <a:t>инвалидности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(категории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«ребенок-инвалид»).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659" y="4667128"/>
            <a:ext cx="1949195" cy="1692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84909" y="381000"/>
            <a:ext cx="59245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ПОНЯТИЕ</a:t>
            </a:r>
            <a:r>
              <a:rPr sz="1800" spc="-35" dirty="0"/>
              <a:t> </a:t>
            </a:r>
            <a:r>
              <a:rPr sz="1800" spc="-10" dirty="0"/>
              <a:t>«ОБУЧАЮЩИЙСЯ</a:t>
            </a:r>
            <a:r>
              <a:rPr sz="1800" spc="-25" dirty="0"/>
              <a:t> </a:t>
            </a:r>
            <a:r>
              <a:rPr sz="1800" dirty="0"/>
              <a:t>С</a:t>
            </a:r>
            <a:r>
              <a:rPr sz="1800" spc="-10" dirty="0"/>
              <a:t> </a:t>
            </a:r>
            <a:r>
              <a:rPr sz="1800" spc="-20" dirty="0"/>
              <a:t>ОГРАНИЧЕННЫМИ</a:t>
            </a:r>
            <a:endParaRPr sz="1800" dirty="0"/>
          </a:p>
          <a:p>
            <a:pPr marL="12700" algn="ctr">
              <a:lnSpc>
                <a:spcPct val="100000"/>
              </a:lnSpc>
            </a:pPr>
            <a:r>
              <a:rPr sz="1800" spc="-10" dirty="0"/>
              <a:t>ВОЗМОЖНОСТЯМИ</a:t>
            </a:r>
            <a:r>
              <a:rPr sz="1800" spc="-30" dirty="0"/>
              <a:t> ЗДОРОВЬЯ</a:t>
            </a:r>
            <a:r>
              <a:rPr sz="1800" spc="-25" dirty="0"/>
              <a:t> </a:t>
            </a:r>
            <a:r>
              <a:rPr sz="1800" dirty="0"/>
              <a:t>(С</a:t>
            </a:r>
            <a:r>
              <a:rPr sz="1800" spc="-15" dirty="0"/>
              <a:t> </a:t>
            </a:r>
            <a:r>
              <a:rPr sz="1800" dirty="0"/>
              <a:t>ОВЗ)»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33170" y="2209800"/>
            <a:ext cx="7406005" cy="3155315"/>
            <a:chOff x="733170" y="2092451"/>
            <a:chExt cx="7406005" cy="3155315"/>
          </a:xfrm>
        </p:grpSpPr>
        <p:sp>
          <p:nvSpPr>
            <p:cNvPr id="7" name="object 7"/>
            <p:cNvSpPr/>
            <p:nvPr/>
          </p:nvSpPr>
          <p:spPr>
            <a:xfrm>
              <a:off x="733170" y="2092451"/>
              <a:ext cx="7406005" cy="3155315"/>
            </a:xfrm>
            <a:custGeom>
              <a:avLst/>
              <a:gdLst/>
              <a:ahLst/>
              <a:cxnLst/>
              <a:rect l="l" t="t" r="r" b="b"/>
              <a:pathLst>
                <a:path w="7406005" h="3155315">
                  <a:moveTo>
                    <a:pt x="0" y="525780"/>
                  </a:moveTo>
                  <a:lnTo>
                    <a:pt x="2148" y="477913"/>
                  </a:lnTo>
                  <a:lnTo>
                    <a:pt x="8472" y="431252"/>
                  </a:lnTo>
                  <a:lnTo>
                    <a:pt x="18784" y="385982"/>
                  </a:lnTo>
                  <a:lnTo>
                    <a:pt x="32898" y="342290"/>
                  </a:lnTo>
                  <a:lnTo>
                    <a:pt x="50630" y="300360"/>
                  </a:lnTo>
                  <a:lnTo>
                    <a:pt x="71794" y="260378"/>
                  </a:lnTo>
                  <a:lnTo>
                    <a:pt x="96204" y="222529"/>
                  </a:lnTo>
                  <a:lnTo>
                    <a:pt x="123674" y="186998"/>
                  </a:lnTo>
                  <a:lnTo>
                    <a:pt x="154019" y="153971"/>
                  </a:lnTo>
                  <a:lnTo>
                    <a:pt x="187053" y="123634"/>
                  </a:lnTo>
                  <a:lnTo>
                    <a:pt x="222590" y="96171"/>
                  </a:lnTo>
                  <a:lnTo>
                    <a:pt x="260445" y="71769"/>
                  </a:lnTo>
                  <a:lnTo>
                    <a:pt x="300433" y="50612"/>
                  </a:lnTo>
                  <a:lnTo>
                    <a:pt x="342367" y="32886"/>
                  </a:lnTo>
                  <a:lnTo>
                    <a:pt x="386062" y="18776"/>
                  </a:lnTo>
                  <a:lnTo>
                    <a:pt x="431332" y="8468"/>
                  </a:lnTo>
                  <a:lnTo>
                    <a:pt x="477992" y="2148"/>
                  </a:lnTo>
                  <a:lnTo>
                    <a:pt x="525856" y="0"/>
                  </a:lnTo>
                  <a:lnTo>
                    <a:pt x="6879971" y="0"/>
                  </a:lnTo>
                  <a:lnTo>
                    <a:pt x="6927837" y="2148"/>
                  </a:lnTo>
                  <a:lnTo>
                    <a:pt x="6974498" y="8468"/>
                  </a:lnTo>
                  <a:lnTo>
                    <a:pt x="7019768" y="18776"/>
                  </a:lnTo>
                  <a:lnTo>
                    <a:pt x="7063460" y="32886"/>
                  </a:lnTo>
                  <a:lnTo>
                    <a:pt x="7105390" y="50612"/>
                  </a:lnTo>
                  <a:lnTo>
                    <a:pt x="7145372" y="71769"/>
                  </a:lnTo>
                  <a:lnTo>
                    <a:pt x="7183221" y="96171"/>
                  </a:lnTo>
                  <a:lnTo>
                    <a:pt x="7218752" y="123634"/>
                  </a:lnTo>
                  <a:lnTo>
                    <a:pt x="7251779" y="153971"/>
                  </a:lnTo>
                  <a:lnTo>
                    <a:pt x="7282116" y="186998"/>
                  </a:lnTo>
                  <a:lnTo>
                    <a:pt x="7309579" y="222529"/>
                  </a:lnTo>
                  <a:lnTo>
                    <a:pt x="7333981" y="260378"/>
                  </a:lnTo>
                  <a:lnTo>
                    <a:pt x="7355138" y="300360"/>
                  </a:lnTo>
                  <a:lnTo>
                    <a:pt x="7372864" y="342290"/>
                  </a:lnTo>
                  <a:lnTo>
                    <a:pt x="7386974" y="385982"/>
                  </a:lnTo>
                  <a:lnTo>
                    <a:pt x="7397282" y="431252"/>
                  </a:lnTo>
                  <a:lnTo>
                    <a:pt x="7403602" y="477913"/>
                  </a:lnTo>
                  <a:lnTo>
                    <a:pt x="7405751" y="525780"/>
                  </a:lnTo>
                  <a:lnTo>
                    <a:pt x="7405751" y="2629154"/>
                  </a:lnTo>
                  <a:lnTo>
                    <a:pt x="7403602" y="2677022"/>
                  </a:lnTo>
                  <a:lnTo>
                    <a:pt x="7397282" y="2723686"/>
                  </a:lnTo>
                  <a:lnTo>
                    <a:pt x="7386974" y="2768960"/>
                  </a:lnTo>
                  <a:lnTo>
                    <a:pt x="7372864" y="2812659"/>
                  </a:lnTo>
                  <a:lnTo>
                    <a:pt x="7355138" y="2854597"/>
                  </a:lnTo>
                  <a:lnTo>
                    <a:pt x="7333981" y="2894588"/>
                  </a:lnTo>
                  <a:lnTo>
                    <a:pt x="7309579" y="2932447"/>
                  </a:lnTo>
                  <a:lnTo>
                    <a:pt x="7282116" y="2967988"/>
                  </a:lnTo>
                  <a:lnTo>
                    <a:pt x="7251779" y="3001025"/>
                  </a:lnTo>
                  <a:lnTo>
                    <a:pt x="7218752" y="3031373"/>
                  </a:lnTo>
                  <a:lnTo>
                    <a:pt x="7183221" y="3058846"/>
                  </a:lnTo>
                  <a:lnTo>
                    <a:pt x="7145372" y="3083258"/>
                  </a:lnTo>
                  <a:lnTo>
                    <a:pt x="7105390" y="3104424"/>
                  </a:lnTo>
                  <a:lnTo>
                    <a:pt x="7063460" y="3122158"/>
                  </a:lnTo>
                  <a:lnTo>
                    <a:pt x="7019768" y="3136274"/>
                  </a:lnTo>
                  <a:lnTo>
                    <a:pt x="6974498" y="3146587"/>
                  </a:lnTo>
                  <a:lnTo>
                    <a:pt x="6927837" y="3152911"/>
                  </a:lnTo>
                  <a:lnTo>
                    <a:pt x="6879971" y="3155061"/>
                  </a:lnTo>
                  <a:lnTo>
                    <a:pt x="525856" y="3155061"/>
                  </a:lnTo>
                  <a:lnTo>
                    <a:pt x="477992" y="3152911"/>
                  </a:lnTo>
                  <a:lnTo>
                    <a:pt x="431332" y="3146587"/>
                  </a:lnTo>
                  <a:lnTo>
                    <a:pt x="386062" y="3136274"/>
                  </a:lnTo>
                  <a:lnTo>
                    <a:pt x="342367" y="3122158"/>
                  </a:lnTo>
                  <a:lnTo>
                    <a:pt x="300433" y="3104424"/>
                  </a:lnTo>
                  <a:lnTo>
                    <a:pt x="260445" y="3083258"/>
                  </a:lnTo>
                  <a:lnTo>
                    <a:pt x="222590" y="3058846"/>
                  </a:lnTo>
                  <a:lnTo>
                    <a:pt x="187053" y="3031373"/>
                  </a:lnTo>
                  <a:lnTo>
                    <a:pt x="154019" y="3001025"/>
                  </a:lnTo>
                  <a:lnTo>
                    <a:pt x="123674" y="2967988"/>
                  </a:lnTo>
                  <a:lnTo>
                    <a:pt x="96204" y="2932447"/>
                  </a:lnTo>
                  <a:lnTo>
                    <a:pt x="71794" y="2894588"/>
                  </a:lnTo>
                  <a:lnTo>
                    <a:pt x="50630" y="2854597"/>
                  </a:lnTo>
                  <a:lnTo>
                    <a:pt x="32898" y="2812659"/>
                  </a:lnTo>
                  <a:lnTo>
                    <a:pt x="18784" y="2768960"/>
                  </a:lnTo>
                  <a:lnTo>
                    <a:pt x="8472" y="2723686"/>
                  </a:lnTo>
                  <a:lnTo>
                    <a:pt x="2148" y="2677022"/>
                  </a:lnTo>
                  <a:lnTo>
                    <a:pt x="0" y="2629154"/>
                  </a:lnTo>
                  <a:lnTo>
                    <a:pt x="0" y="52578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25411" y="3017519"/>
              <a:ext cx="384048" cy="5135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5324" y="3017519"/>
              <a:ext cx="384048" cy="51358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030983" y="2744977"/>
            <a:ext cx="6810375" cy="157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9539" indent="-1270" algn="ctr">
              <a:lnSpc>
                <a:spcPct val="114999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Физическое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лицо,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имеющее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недостатки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0" dirty="0">
                <a:latin typeface="Times New Roman"/>
                <a:cs typeface="Times New Roman"/>
              </a:rPr>
              <a:t>физическом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(или)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психологическом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развитии,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подтвержденные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психолого-медико-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педагогической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комиссией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препятствующие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получению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образования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без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создания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специальных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условий</a:t>
            </a:r>
            <a:endParaRPr sz="1800" dirty="0">
              <a:latin typeface="Times New Roman"/>
              <a:cs typeface="Times New Roman"/>
            </a:endParaRPr>
          </a:p>
          <a:p>
            <a:pPr marL="1205230" algn="ctr">
              <a:lnSpc>
                <a:spcPct val="100000"/>
              </a:lnSpc>
              <a:spcBef>
                <a:spcPts val="320"/>
              </a:spcBef>
            </a:pPr>
            <a:r>
              <a:rPr sz="1600" b="1" i="1" spc="-10" dirty="0">
                <a:latin typeface="Times New Roman"/>
                <a:cs typeface="Times New Roman"/>
              </a:rPr>
              <a:t>Федеральный</a:t>
            </a:r>
            <a:r>
              <a:rPr sz="1600" b="1" i="1" spc="25" dirty="0">
                <a:latin typeface="Times New Roman"/>
                <a:cs typeface="Times New Roman"/>
              </a:rPr>
              <a:t> </a:t>
            </a:r>
            <a:r>
              <a:rPr sz="1600" b="1" i="1" spc="-20" dirty="0">
                <a:latin typeface="Times New Roman"/>
                <a:cs typeface="Times New Roman"/>
              </a:rPr>
              <a:t>закон</a:t>
            </a:r>
            <a:r>
              <a:rPr sz="1600" b="1" i="1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«Об</a:t>
            </a:r>
            <a:r>
              <a:rPr sz="1600" b="1" i="1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образовании</a:t>
            </a:r>
            <a:r>
              <a:rPr sz="1600" b="1" i="1" spc="-5" dirty="0">
                <a:latin typeface="Times New Roman"/>
                <a:cs typeface="Times New Roman"/>
              </a:rPr>
              <a:t> в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spc="-20" dirty="0">
                <a:latin typeface="Times New Roman"/>
                <a:cs typeface="Times New Roman"/>
              </a:rPr>
              <a:t>Российской</a:t>
            </a:r>
            <a:r>
              <a:rPr sz="1600" b="1" i="1" spc="10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Федерации</a:t>
            </a:r>
            <a:endParaRPr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25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6778" y="1937766"/>
            <a:ext cx="8160384" cy="2821940"/>
            <a:chOff x="586778" y="1937766"/>
            <a:chExt cx="8160384" cy="2821940"/>
          </a:xfrm>
        </p:grpSpPr>
        <p:sp>
          <p:nvSpPr>
            <p:cNvPr id="3" name="object 3"/>
            <p:cNvSpPr/>
            <p:nvPr/>
          </p:nvSpPr>
          <p:spPr>
            <a:xfrm>
              <a:off x="593128" y="1944116"/>
              <a:ext cx="8147684" cy="2809240"/>
            </a:xfrm>
            <a:custGeom>
              <a:avLst/>
              <a:gdLst/>
              <a:ahLst/>
              <a:cxnLst/>
              <a:rect l="l" t="t" r="r" b="b"/>
              <a:pathLst>
                <a:path w="8147684" h="2809240">
                  <a:moveTo>
                    <a:pt x="0" y="468249"/>
                  </a:moveTo>
                  <a:lnTo>
                    <a:pt x="2417" y="420378"/>
                  </a:lnTo>
                  <a:lnTo>
                    <a:pt x="9511" y="373890"/>
                  </a:lnTo>
                  <a:lnTo>
                    <a:pt x="21048" y="329018"/>
                  </a:lnTo>
                  <a:lnTo>
                    <a:pt x="36792" y="286000"/>
                  </a:lnTo>
                  <a:lnTo>
                    <a:pt x="56507" y="245069"/>
                  </a:lnTo>
                  <a:lnTo>
                    <a:pt x="79958" y="206461"/>
                  </a:lnTo>
                  <a:lnTo>
                    <a:pt x="106910" y="170413"/>
                  </a:lnTo>
                  <a:lnTo>
                    <a:pt x="137128" y="137160"/>
                  </a:lnTo>
                  <a:lnTo>
                    <a:pt x="170375" y="106936"/>
                  </a:lnTo>
                  <a:lnTo>
                    <a:pt x="206418" y="79978"/>
                  </a:lnTo>
                  <a:lnTo>
                    <a:pt x="245020" y="56522"/>
                  </a:lnTo>
                  <a:lnTo>
                    <a:pt x="285946" y="36802"/>
                  </a:lnTo>
                  <a:lnTo>
                    <a:pt x="328961" y="21054"/>
                  </a:lnTo>
                  <a:lnTo>
                    <a:pt x="373829" y="9514"/>
                  </a:lnTo>
                  <a:lnTo>
                    <a:pt x="420316" y="2417"/>
                  </a:lnTo>
                  <a:lnTo>
                    <a:pt x="468185" y="0"/>
                  </a:lnTo>
                  <a:lnTo>
                    <a:pt x="7679016" y="0"/>
                  </a:lnTo>
                  <a:lnTo>
                    <a:pt x="7726886" y="2417"/>
                  </a:lnTo>
                  <a:lnTo>
                    <a:pt x="7773375" y="9514"/>
                  </a:lnTo>
                  <a:lnTo>
                    <a:pt x="7818246" y="21054"/>
                  </a:lnTo>
                  <a:lnTo>
                    <a:pt x="7861265" y="36802"/>
                  </a:lnTo>
                  <a:lnTo>
                    <a:pt x="7902196" y="56522"/>
                  </a:lnTo>
                  <a:lnTo>
                    <a:pt x="7940804" y="79978"/>
                  </a:lnTo>
                  <a:lnTo>
                    <a:pt x="7976852" y="106936"/>
                  </a:lnTo>
                  <a:lnTo>
                    <a:pt x="8010105" y="137160"/>
                  </a:lnTo>
                  <a:lnTo>
                    <a:pt x="8040329" y="170413"/>
                  </a:lnTo>
                  <a:lnTo>
                    <a:pt x="8067287" y="206461"/>
                  </a:lnTo>
                  <a:lnTo>
                    <a:pt x="8090743" y="245069"/>
                  </a:lnTo>
                  <a:lnTo>
                    <a:pt x="8110463" y="286000"/>
                  </a:lnTo>
                  <a:lnTo>
                    <a:pt x="8126211" y="329018"/>
                  </a:lnTo>
                  <a:lnTo>
                    <a:pt x="8137751" y="373890"/>
                  </a:lnTo>
                  <a:lnTo>
                    <a:pt x="8144848" y="420378"/>
                  </a:lnTo>
                  <a:lnTo>
                    <a:pt x="8147265" y="468249"/>
                  </a:lnTo>
                  <a:lnTo>
                    <a:pt x="8147265" y="2340864"/>
                  </a:lnTo>
                  <a:lnTo>
                    <a:pt x="8144848" y="2388734"/>
                  </a:lnTo>
                  <a:lnTo>
                    <a:pt x="8137751" y="2435222"/>
                  </a:lnTo>
                  <a:lnTo>
                    <a:pt x="8126211" y="2480094"/>
                  </a:lnTo>
                  <a:lnTo>
                    <a:pt x="8110463" y="2523112"/>
                  </a:lnTo>
                  <a:lnTo>
                    <a:pt x="8090743" y="2564043"/>
                  </a:lnTo>
                  <a:lnTo>
                    <a:pt x="8067287" y="2602651"/>
                  </a:lnTo>
                  <a:lnTo>
                    <a:pt x="8040329" y="2638699"/>
                  </a:lnTo>
                  <a:lnTo>
                    <a:pt x="8010105" y="2671953"/>
                  </a:lnTo>
                  <a:lnTo>
                    <a:pt x="7976852" y="2702176"/>
                  </a:lnTo>
                  <a:lnTo>
                    <a:pt x="7940804" y="2729134"/>
                  </a:lnTo>
                  <a:lnTo>
                    <a:pt x="7902196" y="2752590"/>
                  </a:lnTo>
                  <a:lnTo>
                    <a:pt x="7861265" y="2772310"/>
                  </a:lnTo>
                  <a:lnTo>
                    <a:pt x="7818246" y="2788058"/>
                  </a:lnTo>
                  <a:lnTo>
                    <a:pt x="7773375" y="2799598"/>
                  </a:lnTo>
                  <a:lnTo>
                    <a:pt x="7726886" y="2806695"/>
                  </a:lnTo>
                  <a:lnTo>
                    <a:pt x="7679016" y="2809113"/>
                  </a:lnTo>
                  <a:lnTo>
                    <a:pt x="468185" y="2809113"/>
                  </a:lnTo>
                  <a:lnTo>
                    <a:pt x="420316" y="2806695"/>
                  </a:lnTo>
                  <a:lnTo>
                    <a:pt x="373829" y="2799598"/>
                  </a:lnTo>
                  <a:lnTo>
                    <a:pt x="328961" y="2788058"/>
                  </a:lnTo>
                  <a:lnTo>
                    <a:pt x="285946" y="2772310"/>
                  </a:lnTo>
                  <a:lnTo>
                    <a:pt x="245020" y="2752590"/>
                  </a:lnTo>
                  <a:lnTo>
                    <a:pt x="206418" y="2729134"/>
                  </a:lnTo>
                  <a:lnTo>
                    <a:pt x="170375" y="2702176"/>
                  </a:lnTo>
                  <a:lnTo>
                    <a:pt x="137128" y="2671953"/>
                  </a:lnTo>
                  <a:lnTo>
                    <a:pt x="106910" y="2638699"/>
                  </a:lnTo>
                  <a:lnTo>
                    <a:pt x="79958" y="2602651"/>
                  </a:lnTo>
                  <a:lnTo>
                    <a:pt x="56507" y="2564043"/>
                  </a:lnTo>
                  <a:lnTo>
                    <a:pt x="36792" y="2523112"/>
                  </a:lnTo>
                  <a:lnTo>
                    <a:pt x="21048" y="2480094"/>
                  </a:lnTo>
                  <a:lnTo>
                    <a:pt x="9511" y="2435222"/>
                  </a:lnTo>
                  <a:lnTo>
                    <a:pt x="2417" y="2388734"/>
                  </a:lnTo>
                  <a:lnTo>
                    <a:pt x="0" y="2340864"/>
                  </a:lnTo>
                  <a:lnTo>
                    <a:pt x="0" y="468249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8020" y="2313840"/>
              <a:ext cx="1231056" cy="2063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7167" y="2176272"/>
              <a:ext cx="384048" cy="5135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1280" y="2176272"/>
              <a:ext cx="5516880" cy="5135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8387" y="2450592"/>
              <a:ext cx="7716011" cy="5135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1999" y="2724912"/>
              <a:ext cx="7830311" cy="5135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7615" y="2999232"/>
              <a:ext cx="7935468" cy="5135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86455" y="3273552"/>
              <a:ext cx="3636264" cy="5135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16151" y="3547872"/>
              <a:ext cx="6979920" cy="5135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3439" y="3822192"/>
              <a:ext cx="7703820" cy="5135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8948" y="4096511"/>
              <a:ext cx="6376415" cy="51358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868781" y="2231516"/>
            <a:ext cx="759333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Лица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с ОВЗ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 </a:t>
            </a:r>
            <a:r>
              <a:rPr sz="1800" spc="-10" dirty="0">
                <a:latin typeface="Times New Roman"/>
                <a:cs typeface="Times New Roman"/>
              </a:rPr>
              <a:t>это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люди,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имеющие </a:t>
            </a:r>
            <a:r>
              <a:rPr sz="1800" dirty="0">
                <a:latin typeface="Times New Roman"/>
                <a:cs typeface="Times New Roman"/>
              </a:rPr>
              <a:t>недостатки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физическом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(или)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психическом</a:t>
            </a:r>
            <a:r>
              <a:rPr sz="1800" spc="-5" dirty="0">
                <a:latin typeface="Times New Roman"/>
                <a:cs typeface="Times New Roman"/>
              </a:rPr>
              <a:t> развитии, имеющие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значительные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отклонения </a:t>
            </a:r>
            <a:r>
              <a:rPr sz="1800" spc="-15" dirty="0">
                <a:latin typeface="Times New Roman"/>
                <a:cs typeface="Times New Roman"/>
              </a:rPr>
              <a:t>от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нормального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психического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физического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развития,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вызванные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серьезными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врожденными </a:t>
            </a:r>
            <a:r>
              <a:rPr sz="1800" spc="-5" dirty="0">
                <a:latin typeface="Times New Roman"/>
                <a:cs typeface="Times New Roman"/>
              </a:rPr>
              <a:t> или приобретенными </a:t>
            </a:r>
            <a:r>
              <a:rPr sz="1800" dirty="0">
                <a:latin typeface="Times New Roman"/>
                <a:cs typeface="Times New Roman"/>
              </a:rPr>
              <a:t>дефектами и в силу </a:t>
            </a:r>
            <a:r>
              <a:rPr sz="1800" spc="-15" dirty="0">
                <a:latin typeface="Times New Roman"/>
                <a:cs typeface="Times New Roman"/>
              </a:rPr>
              <a:t>этого </a:t>
            </a:r>
            <a:r>
              <a:rPr sz="1800" dirty="0">
                <a:latin typeface="Times New Roman"/>
                <a:cs typeface="Times New Roman"/>
              </a:rPr>
              <a:t>нуждающиеся в специальных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условиях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обучения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воспитания.</a:t>
            </a:r>
            <a:endParaRPr sz="1800" dirty="0">
              <a:latin typeface="Times New Roman"/>
              <a:cs typeface="Times New Roman"/>
            </a:endParaRPr>
          </a:p>
          <a:p>
            <a:pPr marL="128270" marR="118745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К </a:t>
            </a:r>
            <a:r>
              <a:rPr sz="1800" spc="-5" dirty="0">
                <a:latin typeface="Times New Roman"/>
                <a:cs typeface="Times New Roman"/>
              </a:rPr>
              <a:t>группе </a:t>
            </a:r>
            <a:r>
              <a:rPr sz="1800" spc="-20" dirty="0">
                <a:latin typeface="Times New Roman"/>
                <a:cs typeface="Times New Roman"/>
              </a:rPr>
              <a:t>людей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5" dirty="0">
                <a:latin typeface="Times New Roman"/>
                <a:cs typeface="Times New Roman"/>
              </a:rPr>
              <a:t>ОВЗ </a:t>
            </a:r>
            <a:r>
              <a:rPr sz="1800" spc="5" dirty="0">
                <a:latin typeface="Times New Roman"/>
                <a:cs typeface="Times New Roman"/>
              </a:rPr>
              <a:t>относятся </a:t>
            </a:r>
            <a:r>
              <a:rPr sz="1800" dirty="0">
                <a:latin typeface="Times New Roman"/>
                <a:cs typeface="Times New Roman"/>
              </a:rPr>
              <a:t>лица, </a:t>
            </a:r>
            <a:r>
              <a:rPr sz="1800" spc="-5" dirty="0">
                <a:latin typeface="Times New Roman"/>
                <a:cs typeface="Times New Roman"/>
              </a:rPr>
              <a:t>состояние </a:t>
            </a:r>
            <a:r>
              <a:rPr sz="1800" spc="-10" dirty="0">
                <a:latin typeface="Times New Roman"/>
                <a:cs typeface="Times New Roman"/>
              </a:rPr>
              <a:t>здоровья </a:t>
            </a:r>
            <a:r>
              <a:rPr sz="1800" spc="-25" dirty="0">
                <a:latin typeface="Times New Roman"/>
                <a:cs typeface="Times New Roman"/>
              </a:rPr>
              <a:t>которых 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препятствует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освоению </a:t>
            </a:r>
            <a:r>
              <a:rPr sz="1800" spc="-5" dirty="0">
                <a:latin typeface="Times New Roman"/>
                <a:cs typeface="Times New Roman"/>
              </a:rPr>
              <a:t>ими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всех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или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отдельных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разделов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образовательной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программы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вне</a:t>
            </a:r>
            <a:r>
              <a:rPr sz="1800" dirty="0">
                <a:latin typeface="Times New Roman"/>
                <a:cs typeface="Times New Roman"/>
              </a:rPr>
              <a:t> специальных условий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воспитания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обучения.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402034" y="578004"/>
            <a:ext cx="4598035" cy="650875"/>
            <a:chOff x="1402034" y="578004"/>
            <a:chExt cx="4598035" cy="650875"/>
          </a:xfrm>
        </p:grpSpPr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02034" y="578004"/>
              <a:ext cx="4598015" cy="22469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08404" y="714755"/>
              <a:ext cx="3983736" cy="513588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386586" y="495122"/>
            <a:ext cx="46081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ПОНЯТИЕ</a:t>
            </a:r>
            <a:r>
              <a:rPr sz="1800" spc="-40" dirty="0"/>
              <a:t> </a:t>
            </a:r>
            <a:r>
              <a:rPr sz="1800" spc="-5" dirty="0"/>
              <a:t>«ЛИЦО</a:t>
            </a:r>
            <a:r>
              <a:rPr sz="1800" spc="-20" dirty="0"/>
              <a:t> </a:t>
            </a:r>
            <a:r>
              <a:rPr sz="1800" dirty="0"/>
              <a:t>С</a:t>
            </a:r>
            <a:r>
              <a:rPr sz="1800" spc="-35" dirty="0"/>
              <a:t> </a:t>
            </a:r>
            <a:r>
              <a:rPr sz="1800" spc="-20" dirty="0"/>
              <a:t>ОГРАНИЧЕННЫМИ</a:t>
            </a:r>
            <a:endParaRPr sz="1800"/>
          </a:p>
          <a:p>
            <a:pPr algn="ctr">
              <a:lnSpc>
                <a:spcPct val="100000"/>
              </a:lnSpc>
            </a:pPr>
            <a:r>
              <a:rPr sz="1800" spc="-10" dirty="0"/>
              <a:t>ВОЗМОЖНОСТЯМИ</a:t>
            </a:r>
            <a:r>
              <a:rPr sz="1800" spc="-35" dirty="0"/>
              <a:t> </a:t>
            </a:r>
            <a:r>
              <a:rPr sz="1800" spc="-30" dirty="0"/>
              <a:t>ЗДОРОВЬЯ»</a:t>
            </a:r>
            <a:endParaRPr sz="1800"/>
          </a:p>
        </p:txBody>
      </p:sp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01368" y="4916869"/>
            <a:ext cx="445036" cy="1664332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2316733" y="5035169"/>
            <a:ext cx="6430010" cy="1739264"/>
            <a:chOff x="2316733" y="5035169"/>
            <a:chExt cx="6430010" cy="1739264"/>
          </a:xfrm>
        </p:grpSpPr>
        <p:sp>
          <p:nvSpPr>
            <p:cNvPr id="21" name="object 21"/>
            <p:cNvSpPr/>
            <p:nvPr/>
          </p:nvSpPr>
          <p:spPr>
            <a:xfrm>
              <a:off x="2323083" y="5041519"/>
              <a:ext cx="6417310" cy="1709420"/>
            </a:xfrm>
            <a:custGeom>
              <a:avLst/>
              <a:gdLst/>
              <a:ahLst/>
              <a:cxnLst/>
              <a:rect l="l" t="t" r="r" b="b"/>
              <a:pathLst>
                <a:path w="6417309" h="1709420">
                  <a:moveTo>
                    <a:pt x="6132322" y="0"/>
                  </a:moveTo>
                  <a:lnTo>
                    <a:pt x="284861" y="0"/>
                  </a:lnTo>
                  <a:lnTo>
                    <a:pt x="238648" y="3731"/>
                  </a:lnTo>
                  <a:lnTo>
                    <a:pt x="194811" y="14532"/>
                  </a:lnTo>
                  <a:lnTo>
                    <a:pt x="153938" y="31817"/>
                  </a:lnTo>
                  <a:lnTo>
                    <a:pt x="116613" y="54998"/>
                  </a:lnTo>
                  <a:lnTo>
                    <a:pt x="83423" y="83486"/>
                  </a:lnTo>
                  <a:lnTo>
                    <a:pt x="54953" y="116695"/>
                  </a:lnTo>
                  <a:lnTo>
                    <a:pt x="31790" y="154037"/>
                  </a:lnTo>
                  <a:lnTo>
                    <a:pt x="14519" y="194925"/>
                  </a:lnTo>
                  <a:lnTo>
                    <a:pt x="3727" y="238771"/>
                  </a:lnTo>
                  <a:lnTo>
                    <a:pt x="0" y="284987"/>
                  </a:lnTo>
                  <a:lnTo>
                    <a:pt x="0" y="1424495"/>
                  </a:lnTo>
                  <a:lnTo>
                    <a:pt x="3727" y="1470706"/>
                  </a:lnTo>
                  <a:lnTo>
                    <a:pt x="14519" y="1514542"/>
                  </a:lnTo>
                  <a:lnTo>
                    <a:pt x="31790" y="1555419"/>
                  </a:lnTo>
                  <a:lnTo>
                    <a:pt x="54953" y="1592748"/>
                  </a:lnTo>
                  <a:lnTo>
                    <a:pt x="83423" y="1625943"/>
                  </a:lnTo>
                  <a:lnTo>
                    <a:pt x="116613" y="1654419"/>
                  </a:lnTo>
                  <a:lnTo>
                    <a:pt x="153938" y="1677587"/>
                  </a:lnTo>
                  <a:lnTo>
                    <a:pt x="194811" y="1694862"/>
                  </a:lnTo>
                  <a:lnTo>
                    <a:pt x="238648" y="1705658"/>
                  </a:lnTo>
                  <a:lnTo>
                    <a:pt x="284861" y="1709386"/>
                  </a:lnTo>
                  <a:lnTo>
                    <a:pt x="6132322" y="1709386"/>
                  </a:lnTo>
                  <a:lnTo>
                    <a:pt x="6178538" y="1705658"/>
                  </a:lnTo>
                  <a:lnTo>
                    <a:pt x="6222384" y="1694862"/>
                  </a:lnTo>
                  <a:lnTo>
                    <a:pt x="6263272" y="1677587"/>
                  </a:lnTo>
                  <a:lnTo>
                    <a:pt x="6300614" y="1654419"/>
                  </a:lnTo>
                  <a:lnTo>
                    <a:pt x="6333823" y="1625943"/>
                  </a:lnTo>
                  <a:lnTo>
                    <a:pt x="6362311" y="1592748"/>
                  </a:lnTo>
                  <a:lnTo>
                    <a:pt x="6385492" y="1555419"/>
                  </a:lnTo>
                  <a:lnTo>
                    <a:pt x="6402777" y="1514542"/>
                  </a:lnTo>
                  <a:lnTo>
                    <a:pt x="6413578" y="1470706"/>
                  </a:lnTo>
                  <a:lnTo>
                    <a:pt x="6417310" y="1424495"/>
                  </a:lnTo>
                  <a:lnTo>
                    <a:pt x="6417310" y="284987"/>
                  </a:lnTo>
                  <a:lnTo>
                    <a:pt x="6413578" y="238771"/>
                  </a:lnTo>
                  <a:lnTo>
                    <a:pt x="6402777" y="194925"/>
                  </a:lnTo>
                  <a:lnTo>
                    <a:pt x="6385492" y="154037"/>
                  </a:lnTo>
                  <a:lnTo>
                    <a:pt x="6362311" y="116695"/>
                  </a:lnTo>
                  <a:lnTo>
                    <a:pt x="6333823" y="83486"/>
                  </a:lnTo>
                  <a:lnTo>
                    <a:pt x="6300614" y="54998"/>
                  </a:lnTo>
                  <a:lnTo>
                    <a:pt x="6263272" y="31817"/>
                  </a:lnTo>
                  <a:lnTo>
                    <a:pt x="6222384" y="14532"/>
                  </a:lnTo>
                  <a:lnTo>
                    <a:pt x="6178538" y="3731"/>
                  </a:lnTo>
                  <a:lnTo>
                    <a:pt x="61323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23083" y="5041519"/>
              <a:ext cx="6417310" cy="1709420"/>
            </a:xfrm>
            <a:custGeom>
              <a:avLst/>
              <a:gdLst/>
              <a:ahLst/>
              <a:cxnLst/>
              <a:rect l="l" t="t" r="r" b="b"/>
              <a:pathLst>
                <a:path w="6417309" h="1709420">
                  <a:moveTo>
                    <a:pt x="0" y="284987"/>
                  </a:moveTo>
                  <a:lnTo>
                    <a:pt x="3727" y="238771"/>
                  </a:lnTo>
                  <a:lnTo>
                    <a:pt x="14519" y="194925"/>
                  </a:lnTo>
                  <a:lnTo>
                    <a:pt x="31790" y="154037"/>
                  </a:lnTo>
                  <a:lnTo>
                    <a:pt x="54953" y="116695"/>
                  </a:lnTo>
                  <a:lnTo>
                    <a:pt x="83423" y="83486"/>
                  </a:lnTo>
                  <a:lnTo>
                    <a:pt x="116613" y="54998"/>
                  </a:lnTo>
                  <a:lnTo>
                    <a:pt x="153938" y="31817"/>
                  </a:lnTo>
                  <a:lnTo>
                    <a:pt x="194811" y="14532"/>
                  </a:lnTo>
                  <a:lnTo>
                    <a:pt x="238648" y="3731"/>
                  </a:lnTo>
                  <a:lnTo>
                    <a:pt x="284861" y="0"/>
                  </a:lnTo>
                  <a:lnTo>
                    <a:pt x="6132322" y="0"/>
                  </a:lnTo>
                  <a:lnTo>
                    <a:pt x="6178538" y="3731"/>
                  </a:lnTo>
                  <a:lnTo>
                    <a:pt x="6222384" y="14532"/>
                  </a:lnTo>
                  <a:lnTo>
                    <a:pt x="6263272" y="31817"/>
                  </a:lnTo>
                  <a:lnTo>
                    <a:pt x="6300614" y="54998"/>
                  </a:lnTo>
                  <a:lnTo>
                    <a:pt x="6333823" y="83486"/>
                  </a:lnTo>
                  <a:lnTo>
                    <a:pt x="6362311" y="116695"/>
                  </a:lnTo>
                  <a:lnTo>
                    <a:pt x="6385492" y="154037"/>
                  </a:lnTo>
                  <a:lnTo>
                    <a:pt x="6402777" y="194925"/>
                  </a:lnTo>
                  <a:lnTo>
                    <a:pt x="6413578" y="238771"/>
                  </a:lnTo>
                  <a:lnTo>
                    <a:pt x="6417310" y="284987"/>
                  </a:lnTo>
                  <a:lnTo>
                    <a:pt x="6417310" y="1424495"/>
                  </a:lnTo>
                  <a:lnTo>
                    <a:pt x="6413578" y="1470706"/>
                  </a:lnTo>
                  <a:lnTo>
                    <a:pt x="6402777" y="1514542"/>
                  </a:lnTo>
                  <a:lnTo>
                    <a:pt x="6385492" y="1555419"/>
                  </a:lnTo>
                  <a:lnTo>
                    <a:pt x="6362311" y="1592748"/>
                  </a:lnTo>
                  <a:lnTo>
                    <a:pt x="6333823" y="1625943"/>
                  </a:lnTo>
                  <a:lnTo>
                    <a:pt x="6300614" y="1654419"/>
                  </a:lnTo>
                  <a:lnTo>
                    <a:pt x="6263272" y="1677587"/>
                  </a:lnTo>
                  <a:lnTo>
                    <a:pt x="6222384" y="1694862"/>
                  </a:lnTo>
                  <a:lnTo>
                    <a:pt x="6178538" y="1705658"/>
                  </a:lnTo>
                  <a:lnTo>
                    <a:pt x="6132322" y="1709386"/>
                  </a:lnTo>
                  <a:lnTo>
                    <a:pt x="284861" y="1709386"/>
                  </a:lnTo>
                  <a:lnTo>
                    <a:pt x="238648" y="1705658"/>
                  </a:lnTo>
                  <a:lnTo>
                    <a:pt x="194811" y="1694862"/>
                  </a:lnTo>
                  <a:lnTo>
                    <a:pt x="153938" y="1677587"/>
                  </a:lnTo>
                  <a:lnTo>
                    <a:pt x="116613" y="1654419"/>
                  </a:lnTo>
                  <a:lnTo>
                    <a:pt x="83423" y="1625943"/>
                  </a:lnTo>
                  <a:lnTo>
                    <a:pt x="54953" y="1592748"/>
                  </a:lnTo>
                  <a:lnTo>
                    <a:pt x="31790" y="1555419"/>
                  </a:lnTo>
                  <a:lnTo>
                    <a:pt x="14519" y="1514542"/>
                  </a:lnTo>
                  <a:lnTo>
                    <a:pt x="3727" y="1470706"/>
                  </a:lnTo>
                  <a:lnTo>
                    <a:pt x="0" y="1424495"/>
                  </a:lnTo>
                  <a:lnTo>
                    <a:pt x="0" y="284987"/>
                  </a:lnTo>
                  <a:close/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84347" y="5097780"/>
              <a:ext cx="5565648" cy="4572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70631" y="5341620"/>
              <a:ext cx="5596128" cy="4572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25823" y="5585460"/>
              <a:ext cx="3282696" cy="4572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31947" y="5829300"/>
              <a:ext cx="5867400" cy="4572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60547" y="6073140"/>
              <a:ext cx="5413248" cy="4572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29555" y="6316980"/>
              <a:ext cx="1476755" cy="45720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2747898" y="5146928"/>
            <a:ext cx="556514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130" marR="141605" indent="-127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Наличие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человека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правового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статуса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инвалида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означает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необходимости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создания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для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него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дополнительных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гарантий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реализации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права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образование.</a:t>
            </a:r>
            <a:endParaRPr sz="16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А </a:t>
            </a:r>
            <a:r>
              <a:rPr sz="1600" spc="-10" dirty="0">
                <a:latin typeface="Times New Roman"/>
                <a:cs typeface="Times New Roman"/>
              </a:rPr>
              <a:t>лицо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ОВЗ,</a:t>
            </a:r>
            <a:r>
              <a:rPr sz="1600" spc="-5" dirty="0">
                <a:latin typeface="Times New Roman"/>
                <a:cs typeface="Times New Roman"/>
              </a:rPr>
              <a:t> не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будучи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признанным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установленном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законом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порядке инвалидом,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может</a:t>
            </a:r>
            <a:r>
              <a:rPr sz="1600" spc="-10" dirty="0">
                <a:latin typeface="Times New Roman"/>
                <a:cs typeface="Times New Roman"/>
              </a:rPr>
              <a:t> иметь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особые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образовательные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потребности.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838200"/>
            <a:ext cx="2971800" cy="419437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912996" y="685800"/>
            <a:ext cx="4909820" cy="5311775"/>
          </a:xfrm>
          <a:custGeom>
            <a:avLst/>
            <a:gdLst/>
            <a:ahLst/>
            <a:cxnLst/>
            <a:rect l="l" t="t" r="r" b="b"/>
            <a:pathLst>
              <a:path w="4909820" h="5311775">
                <a:moveTo>
                  <a:pt x="0" y="818261"/>
                </a:moveTo>
                <a:lnTo>
                  <a:pt x="1389" y="770186"/>
                </a:lnTo>
                <a:lnTo>
                  <a:pt x="5505" y="722843"/>
                </a:lnTo>
                <a:lnTo>
                  <a:pt x="12272" y="676307"/>
                </a:lnTo>
                <a:lnTo>
                  <a:pt x="21613" y="630656"/>
                </a:lnTo>
                <a:lnTo>
                  <a:pt x="33450" y="585966"/>
                </a:lnTo>
                <a:lnTo>
                  <a:pt x="47708" y="542313"/>
                </a:lnTo>
                <a:lnTo>
                  <a:pt x="64309" y="499776"/>
                </a:lnTo>
                <a:lnTo>
                  <a:pt x="83177" y="458431"/>
                </a:lnTo>
                <a:lnTo>
                  <a:pt x="104234" y="418353"/>
                </a:lnTo>
                <a:lnTo>
                  <a:pt x="127404" y="379621"/>
                </a:lnTo>
                <a:lnTo>
                  <a:pt x="152611" y="342311"/>
                </a:lnTo>
                <a:lnTo>
                  <a:pt x="179777" y="306500"/>
                </a:lnTo>
                <a:lnTo>
                  <a:pt x="208826" y="272264"/>
                </a:lnTo>
                <a:lnTo>
                  <a:pt x="239680" y="239680"/>
                </a:lnTo>
                <a:lnTo>
                  <a:pt x="272264" y="208826"/>
                </a:lnTo>
                <a:lnTo>
                  <a:pt x="306500" y="179777"/>
                </a:lnTo>
                <a:lnTo>
                  <a:pt x="342311" y="152611"/>
                </a:lnTo>
                <a:lnTo>
                  <a:pt x="379621" y="127404"/>
                </a:lnTo>
                <a:lnTo>
                  <a:pt x="418353" y="104234"/>
                </a:lnTo>
                <a:lnTo>
                  <a:pt x="458431" y="83177"/>
                </a:lnTo>
                <a:lnTo>
                  <a:pt x="499776" y="64309"/>
                </a:lnTo>
                <a:lnTo>
                  <a:pt x="542313" y="47708"/>
                </a:lnTo>
                <a:lnTo>
                  <a:pt x="585966" y="33450"/>
                </a:lnTo>
                <a:lnTo>
                  <a:pt x="630656" y="21613"/>
                </a:lnTo>
                <a:lnTo>
                  <a:pt x="676307" y="12272"/>
                </a:lnTo>
                <a:lnTo>
                  <a:pt x="722843" y="5505"/>
                </a:lnTo>
                <a:lnTo>
                  <a:pt x="770186" y="1389"/>
                </a:lnTo>
                <a:lnTo>
                  <a:pt x="818261" y="0"/>
                </a:lnTo>
                <a:lnTo>
                  <a:pt x="4091431" y="0"/>
                </a:lnTo>
                <a:lnTo>
                  <a:pt x="4139506" y="1389"/>
                </a:lnTo>
                <a:lnTo>
                  <a:pt x="4186849" y="5505"/>
                </a:lnTo>
                <a:lnTo>
                  <a:pt x="4233385" y="12272"/>
                </a:lnTo>
                <a:lnTo>
                  <a:pt x="4279036" y="21613"/>
                </a:lnTo>
                <a:lnTo>
                  <a:pt x="4323726" y="33450"/>
                </a:lnTo>
                <a:lnTo>
                  <a:pt x="4367379" y="47708"/>
                </a:lnTo>
                <a:lnTo>
                  <a:pt x="4409916" y="64309"/>
                </a:lnTo>
                <a:lnTo>
                  <a:pt x="4451261" y="83177"/>
                </a:lnTo>
                <a:lnTo>
                  <a:pt x="4491339" y="104234"/>
                </a:lnTo>
                <a:lnTo>
                  <a:pt x="4530071" y="127404"/>
                </a:lnTo>
                <a:lnTo>
                  <a:pt x="4567381" y="152611"/>
                </a:lnTo>
                <a:lnTo>
                  <a:pt x="4603192" y="179777"/>
                </a:lnTo>
                <a:lnTo>
                  <a:pt x="4637428" y="208826"/>
                </a:lnTo>
                <a:lnTo>
                  <a:pt x="4670012" y="239680"/>
                </a:lnTo>
                <a:lnTo>
                  <a:pt x="4700866" y="272264"/>
                </a:lnTo>
                <a:lnTo>
                  <a:pt x="4729915" y="306500"/>
                </a:lnTo>
                <a:lnTo>
                  <a:pt x="4757081" y="342311"/>
                </a:lnTo>
                <a:lnTo>
                  <a:pt x="4782288" y="379621"/>
                </a:lnTo>
                <a:lnTo>
                  <a:pt x="4805458" y="418353"/>
                </a:lnTo>
                <a:lnTo>
                  <a:pt x="4826515" y="458431"/>
                </a:lnTo>
                <a:lnTo>
                  <a:pt x="4845383" y="499776"/>
                </a:lnTo>
                <a:lnTo>
                  <a:pt x="4861984" y="542313"/>
                </a:lnTo>
                <a:lnTo>
                  <a:pt x="4876242" y="585966"/>
                </a:lnTo>
                <a:lnTo>
                  <a:pt x="4888079" y="630656"/>
                </a:lnTo>
                <a:lnTo>
                  <a:pt x="4897420" y="676307"/>
                </a:lnTo>
                <a:lnTo>
                  <a:pt x="4904187" y="722843"/>
                </a:lnTo>
                <a:lnTo>
                  <a:pt x="4908303" y="770186"/>
                </a:lnTo>
                <a:lnTo>
                  <a:pt x="4909693" y="818261"/>
                </a:lnTo>
                <a:lnTo>
                  <a:pt x="4909693" y="4493018"/>
                </a:lnTo>
                <a:lnTo>
                  <a:pt x="4908303" y="4541100"/>
                </a:lnTo>
                <a:lnTo>
                  <a:pt x="4904187" y="4588451"/>
                </a:lnTo>
                <a:lnTo>
                  <a:pt x="4897420" y="4634993"/>
                </a:lnTo>
                <a:lnTo>
                  <a:pt x="4888079" y="4680650"/>
                </a:lnTo>
                <a:lnTo>
                  <a:pt x="4876242" y="4725345"/>
                </a:lnTo>
                <a:lnTo>
                  <a:pt x="4861984" y="4769002"/>
                </a:lnTo>
                <a:lnTo>
                  <a:pt x="4845383" y="4811543"/>
                </a:lnTo>
                <a:lnTo>
                  <a:pt x="4826515" y="4852892"/>
                </a:lnTo>
                <a:lnTo>
                  <a:pt x="4805458" y="4892972"/>
                </a:lnTo>
                <a:lnTo>
                  <a:pt x="4782288" y="4931706"/>
                </a:lnTo>
                <a:lnTo>
                  <a:pt x="4757081" y="4969018"/>
                </a:lnTo>
                <a:lnTo>
                  <a:pt x="4729915" y="5004831"/>
                </a:lnTo>
                <a:lnTo>
                  <a:pt x="4700866" y="5039069"/>
                </a:lnTo>
                <a:lnTo>
                  <a:pt x="4670012" y="5071653"/>
                </a:lnTo>
                <a:lnTo>
                  <a:pt x="4637428" y="5102508"/>
                </a:lnTo>
                <a:lnTo>
                  <a:pt x="4603192" y="5131557"/>
                </a:lnTo>
                <a:lnTo>
                  <a:pt x="4567381" y="5158723"/>
                </a:lnTo>
                <a:lnTo>
                  <a:pt x="4530071" y="5183930"/>
                </a:lnTo>
                <a:lnTo>
                  <a:pt x="4491339" y="5207100"/>
                </a:lnTo>
                <a:lnTo>
                  <a:pt x="4451261" y="5228157"/>
                </a:lnTo>
                <a:lnTo>
                  <a:pt x="4409916" y="5247024"/>
                </a:lnTo>
                <a:lnTo>
                  <a:pt x="4367379" y="5263625"/>
                </a:lnTo>
                <a:lnTo>
                  <a:pt x="4323726" y="5277882"/>
                </a:lnTo>
                <a:lnTo>
                  <a:pt x="4279036" y="5289719"/>
                </a:lnTo>
                <a:lnTo>
                  <a:pt x="4233385" y="5299059"/>
                </a:lnTo>
                <a:lnTo>
                  <a:pt x="4186849" y="5305826"/>
                </a:lnTo>
                <a:lnTo>
                  <a:pt x="4139506" y="5309942"/>
                </a:lnTo>
                <a:lnTo>
                  <a:pt x="4091431" y="5311331"/>
                </a:lnTo>
                <a:lnTo>
                  <a:pt x="818261" y="5311331"/>
                </a:lnTo>
                <a:lnTo>
                  <a:pt x="770186" y="5309942"/>
                </a:lnTo>
                <a:lnTo>
                  <a:pt x="722843" y="5305826"/>
                </a:lnTo>
                <a:lnTo>
                  <a:pt x="676307" y="5299059"/>
                </a:lnTo>
                <a:lnTo>
                  <a:pt x="630656" y="5289719"/>
                </a:lnTo>
                <a:lnTo>
                  <a:pt x="585966" y="5277882"/>
                </a:lnTo>
                <a:lnTo>
                  <a:pt x="542313" y="5263625"/>
                </a:lnTo>
                <a:lnTo>
                  <a:pt x="499776" y="5247024"/>
                </a:lnTo>
                <a:lnTo>
                  <a:pt x="458431" y="5228157"/>
                </a:lnTo>
                <a:lnTo>
                  <a:pt x="418353" y="5207100"/>
                </a:lnTo>
                <a:lnTo>
                  <a:pt x="379621" y="5183930"/>
                </a:lnTo>
                <a:lnTo>
                  <a:pt x="342311" y="5158723"/>
                </a:lnTo>
                <a:lnTo>
                  <a:pt x="306500" y="5131557"/>
                </a:lnTo>
                <a:lnTo>
                  <a:pt x="272264" y="5102508"/>
                </a:lnTo>
                <a:lnTo>
                  <a:pt x="239680" y="5071653"/>
                </a:lnTo>
                <a:lnTo>
                  <a:pt x="208826" y="5039069"/>
                </a:lnTo>
                <a:lnTo>
                  <a:pt x="179777" y="5004831"/>
                </a:lnTo>
                <a:lnTo>
                  <a:pt x="152611" y="4969018"/>
                </a:lnTo>
                <a:lnTo>
                  <a:pt x="127404" y="4931706"/>
                </a:lnTo>
                <a:lnTo>
                  <a:pt x="104234" y="4892972"/>
                </a:lnTo>
                <a:lnTo>
                  <a:pt x="83177" y="4852892"/>
                </a:lnTo>
                <a:lnTo>
                  <a:pt x="64309" y="4811543"/>
                </a:lnTo>
                <a:lnTo>
                  <a:pt x="47708" y="4769002"/>
                </a:lnTo>
                <a:lnTo>
                  <a:pt x="33450" y="4725345"/>
                </a:lnTo>
                <a:lnTo>
                  <a:pt x="21613" y="4680650"/>
                </a:lnTo>
                <a:lnTo>
                  <a:pt x="12272" y="4634993"/>
                </a:lnTo>
                <a:lnTo>
                  <a:pt x="5505" y="4588451"/>
                </a:lnTo>
                <a:lnTo>
                  <a:pt x="1389" y="4541100"/>
                </a:lnTo>
                <a:lnTo>
                  <a:pt x="0" y="4493018"/>
                </a:lnTo>
                <a:lnTo>
                  <a:pt x="0" y="818261"/>
                </a:lnTo>
                <a:close/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343400" y="1134109"/>
            <a:ext cx="4226560" cy="4415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marR="74295" indent="3175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 целью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своевременного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выявления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детей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особенностями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 </a:t>
            </a:r>
            <a:r>
              <a:rPr sz="1600" spc="-10" dirty="0">
                <a:latin typeface="Times New Roman"/>
                <a:cs typeface="Times New Roman"/>
              </a:rPr>
              <a:t>физическом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(или)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психическом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развитии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(или)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отклонениями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поведении,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проведения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их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комплексного </a:t>
            </a:r>
            <a:r>
              <a:rPr sz="1600" spc="-15" dirty="0">
                <a:latin typeface="Times New Roman"/>
                <a:cs typeface="Times New Roman"/>
              </a:rPr>
              <a:t> психолого-медико-педагогического</a:t>
            </a:r>
            <a:endParaRPr sz="1600" dirty="0">
              <a:latin typeface="Times New Roman"/>
              <a:cs typeface="Times New Roman"/>
            </a:endParaRPr>
          </a:p>
          <a:p>
            <a:pPr marL="282575" marR="272415" indent="81915" algn="just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обследования </a:t>
            </a:r>
            <a:r>
              <a:rPr sz="1600" spc="-5" dirty="0">
                <a:latin typeface="Times New Roman"/>
                <a:cs typeface="Times New Roman"/>
              </a:rPr>
              <a:t>(далее — </a:t>
            </a:r>
            <a:r>
              <a:rPr sz="1600" spc="-10" dirty="0">
                <a:latin typeface="Times New Roman"/>
                <a:cs typeface="Times New Roman"/>
              </a:rPr>
              <a:t>обследование)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подготовки </a:t>
            </a:r>
            <a:r>
              <a:rPr sz="1600" spc="-5" dirty="0">
                <a:latin typeface="Times New Roman"/>
                <a:cs typeface="Times New Roman"/>
              </a:rPr>
              <a:t>по </a:t>
            </a:r>
            <a:r>
              <a:rPr sz="1600" spc="-20" dirty="0">
                <a:latin typeface="Times New Roman"/>
                <a:cs typeface="Times New Roman"/>
              </a:rPr>
              <a:t>результатам </a:t>
            </a:r>
            <a:r>
              <a:rPr sz="1600" spc="-10" dirty="0">
                <a:latin typeface="Times New Roman"/>
                <a:cs typeface="Times New Roman"/>
              </a:rPr>
              <a:t>обследования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рекомендаций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оказанию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им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психолого-</a:t>
            </a:r>
            <a:endParaRPr sz="1600" dirty="0">
              <a:latin typeface="Times New Roman"/>
              <a:cs typeface="Times New Roman"/>
            </a:endParaRPr>
          </a:p>
          <a:p>
            <a:pPr marL="597535" marR="57785" indent="-532130" algn="just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latin typeface="Times New Roman"/>
                <a:cs typeface="Times New Roman"/>
              </a:rPr>
              <a:t>медико-педагогической </a:t>
            </a:r>
            <a:r>
              <a:rPr sz="1600" spc="-10" dirty="0">
                <a:latin typeface="Times New Roman"/>
                <a:cs typeface="Times New Roman"/>
              </a:rPr>
              <a:t>помощи </a:t>
            </a:r>
            <a:r>
              <a:rPr sz="1600" spc="-5" dirty="0">
                <a:latin typeface="Times New Roman"/>
                <a:cs typeface="Times New Roman"/>
              </a:rPr>
              <a:t>и организации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их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обучения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воспитания,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 также</a:t>
            </a:r>
            <a:endParaRPr sz="1600" dirty="0">
              <a:latin typeface="Times New Roman"/>
              <a:cs typeface="Times New Roman"/>
            </a:endParaRPr>
          </a:p>
          <a:p>
            <a:pPr marL="177165" marR="5080" indent="-165100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подтверждения,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уточнения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или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изменения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ранее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данных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рекомендаций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создаются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психолого- </a:t>
            </a:r>
            <a:r>
              <a:rPr sz="1600" spc="-10" dirty="0">
                <a:latin typeface="Times New Roman"/>
                <a:cs typeface="Times New Roman"/>
              </a:rPr>
              <a:t> медико-педагогические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комиссии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(далее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—</a:t>
            </a:r>
            <a:endParaRPr sz="1600" dirty="0">
              <a:latin typeface="Times New Roman"/>
              <a:cs typeface="Times New Roman"/>
            </a:endParaRPr>
          </a:p>
          <a:p>
            <a:pPr marL="99060" marR="93980" indent="205740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ПМПК,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комиссия)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(Приказ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Министерства </a:t>
            </a:r>
            <a:r>
              <a:rPr sz="1600" spc="-5" dirty="0">
                <a:latin typeface="Times New Roman"/>
                <a:cs typeface="Times New Roman"/>
              </a:rPr>
              <a:t> образования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науки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Российской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Федерации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от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20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сентября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2013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90" dirty="0">
                <a:latin typeface="Times New Roman"/>
                <a:cs typeface="Times New Roman"/>
              </a:rPr>
              <a:t>г.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№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1082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утверждении</a:t>
            </a:r>
            <a:endParaRPr sz="1600" dirty="0">
              <a:latin typeface="Times New Roman"/>
              <a:cs typeface="Times New Roman"/>
            </a:endParaRPr>
          </a:p>
          <a:p>
            <a:pPr marL="1644650" marR="19050" indent="-1619250">
              <a:lnSpc>
                <a:spcPct val="100000"/>
              </a:lnSpc>
            </a:pPr>
            <a:r>
              <a:rPr sz="1600" spc="-15" dirty="0">
                <a:latin typeface="Times New Roman"/>
                <a:cs typeface="Times New Roman"/>
              </a:rPr>
              <a:t>Положения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психолого-медико-педагогической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комиссии).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931</Words>
  <Application>Microsoft Office PowerPoint</Application>
  <PresentationFormat>Экран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Times New Roman</vt:lpstr>
      <vt:lpstr>Wingdings</vt:lpstr>
      <vt:lpstr>Office Theme</vt:lpstr>
      <vt:lpstr>Понятие «инвалид» и «лицо с ограниченными  возможностями здоровья»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ИНДИВИДУАЛЬНАЯ ПРОГРАММА РЕАБИЛИТАЦИИ  (АБИЛИТАЦИИ) ИНВАЛИДА (ИПРА)</vt:lpstr>
      <vt:lpstr>ПОНЯТИЕ «ОБУЧАЮЩИЙСЯ С ОГРАНИЧЕННЫМИ ВОЗМОЖНОСТЯМИ ЗДОРОВЬЯ (С ОВЗ)»</vt:lpstr>
      <vt:lpstr>ПОНЯТИЕ «ЛИЦО С ОГРАНИЧЕННЫМИ ВОЗМОЖНОСТЯМИ ЗДОРОВЬЯ»</vt:lpstr>
      <vt:lpstr>Презентация PowerPoint</vt:lpstr>
      <vt:lpstr>К числу несовершеннолетних с особыми потребностями относят: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</dc:creator>
  <cp:lastModifiedBy>1</cp:lastModifiedBy>
  <cp:revision>21</cp:revision>
  <dcterms:created xsi:type="dcterms:W3CDTF">2023-06-28T07:10:41Z</dcterms:created>
  <dcterms:modified xsi:type="dcterms:W3CDTF">2023-06-30T07:57:17Z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2023-06-28T00:00:00Z</vt:filetime>
  </property>
</Properties>
</file>